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6" r:id="rId5"/>
    <p:sldId id="257" r:id="rId6"/>
    <p:sldId id="298" r:id="rId7"/>
    <p:sldId id="286" r:id="rId8"/>
    <p:sldId id="292" r:id="rId9"/>
    <p:sldId id="283" r:id="rId10"/>
    <p:sldId id="304" r:id="rId11"/>
    <p:sldId id="285" r:id="rId12"/>
    <p:sldId id="287" r:id="rId13"/>
    <p:sldId id="284" r:id="rId14"/>
    <p:sldId id="288" r:id="rId15"/>
    <p:sldId id="296" r:id="rId16"/>
    <p:sldId id="297" r:id="rId17"/>
    <p:sldId id="290" r:id="rId18"/>
    <p:sldId id="291" r:id="rId19"/>
    <p:sldId id="293" r:id="rId20"/>
    <p:sldId id="295" r:id="rId21"/>
    <p:sldId id="294" r:id="rId22"/>
    <p:sldId id="299" r:id="rId23"/>
    <p:sldId id="300" r:id="rId24"/>
    <p:sldId id="289" r:id="rId25"/>
    <p:sldId id="302" r:id="rId26"/>
    <p:sldId id="301" r:id="rId27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B8BF"/>
    <a:srgbClr val="586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3426E2-E657-983C-68D5-5058469649AB}" v="654" dt="2025-04-28T15:47:39.707"/>
    <p1510:client id="{2069E44F-249D-65B1-D450-BEA567D0B19B}" v="30" dt="2025-04-28T19:27:56.206"/>
    <p1510:client id="{37D55282-BC5A-C8B4-F9BA-441AEDAB1CD4}" v="18" dt="2025-04-28T13:09:08.365"/>
    <p1510:client id="{6096B2B3-9B13-BEC4-B645-D599991DEE1D}" v="701" dt="2025-04-28T17:14:39.124"/>
    <p1510:client id="{81C77056-EF31-F9AD-E030-DFFE51BA07C3}" v="156" dt="2025-04-28T16:10:54.516"/>
    <p1510:client id="{AD61877F-5930-50C6-B31C-AAD2D6E9DB32}" v="65" dt="2025-04-28T17:24:37.569"/>
    <p1510:client id="{BC6D670B-D27F-48FF-589E-E08E2ADFD361}" v="37" dt="2025-04-28T17:38:48.058"/>
    <p1510:client id="{DC49FD88-0FDD-4206-A5CE-50278C8B1784}" v="1042" dt="2025-04-28T19:36:53.4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38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A50702-3C68-4B14-B819-72B57D27F9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0F4880-E690-44D0-8356-A9E7BDBAB0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86CBBE-CF88-472A-9033-69110475F8F9}" type="datetime1">
              <a:rPr lang="en-GB" smtClean="0"/>
              <a:t>29/04/2025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B4ACF6-39FD-4B08-A7D5-5BFDC37B46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C9FD2-2C57-4DE7-8EA4-86DEE80B98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AC623C-86E0-4A85-83FB-F4A716956F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39555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E8B973-5BD3-4E6B-808A-16244637646A}" type="datetime1">
              <a:rPr lang="en-GB" smtClean="0"/>
              <a:pPr/>
              <a:t>29/04/2025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37D7554-D10C-4E29-B8E6-BB7111FA614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17347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37D7554-D10C-4E29-B8E6-BB7111FA614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9799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37D7554-D10C-4E29-B8E6-BB7111FA614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0809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65C9C5B-BBA9-42AB-806E-92FC22E19CBA}"/>
              </a:ext>
            </a:extLst>
          </p:cNvPr>
          <p:cNvSpPr/>
          <p:nvPr userDrawn="1"/>
        </p:nvSpPr>
        <p:spPr>
          <a:xfrm>
            <a:off x="-1" y="0"/>
            <a:ext cx="903746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30CF48-DD5D-4C81-BA7E-470DCBA61E6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76500" y="622103"/>
            <a:ext cx="9715500" cy="372092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7E08E4E-686B-490D-8EA1-DDC9F1BC7C24}"/>
              </a:ext>
            </a:extLst>
          </p:cNvPr>
          <p:cNvCxnSpPr>
            <a:cxnSpLocks/>
          </p:cNvCxnSpPr>
          <p:nvPr userDrawn="1"/>
        </p:nvCxnSpPr>
        <p:spPr>
          <a:xfrm>
            <a:off x="739466" y="0"/>
            <a:ext cx="0" cy="6187736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C78B2B3F-3573-4632-872A-ADB36AF412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9337" y="5779363"/>
            <a:ext cx="2459114" cy="685430"/>
          </a:xfrm>
          <a:prstGeom prst="rect">
            <a:avLst/>
          </a:prstGeom>
        </p:spPr>
        <p:txBody>
          <a:bodyPr rtlCol="0" anchor="ctr"/>
          <a:lstStyle>
            <a:lvl1pPr marL="0" indent="0" algn="r">
              <a:lnSpc>
                <a:spcPct val="80000"/>
              </a:lnSpc>
              <a:spcBef>
                <a:spcPts val="0"/>
              </a:spcBef>
              <a:buNone/>
              <a:defRPr sz="1800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FF5EE2F-D68A-4C3C-A342-4C0CE6CE20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99663" y="5791178"/>
            <a:ext cx="2459114" cy="685429"/>
          </a:xfrm>
          <a:prstGeom prst="rect">
            <a:avLst/>
          </a:prstGeom>
        </p:spPr>
        <p:txBody>
          <a:bodyPr rtlCol="0" anchor="ctr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date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2DB723-8435-4F35-BF55-AFB7DC8FD4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5205" y="4965134"/>
            <a:ext cx="4333088" cy="1596004"/>
          </a:xfrm>
          <a:prstGeom prst="rect">
            <a:avLst/>
          </a:prstGeom>
        </p:spPr>
        <p:txBody>
          <a:bodyPr rtlCol="0" anchor="ctr"/>
          <a:lstStyle>
            <a:lvl1pPr>
              <a:lnSpc>
                <a:spcPct val="80000"/>
              </a:lnSpc>
              <a:defRPr sz="5000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67580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ng Contoso to the Competition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995D6E1F-61DD-45C8-BD0F-87774F3858F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F1E30-78A1-4D04-868B-2FF65A0CD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2EE5A-2D26-4A38-BF97-6266BFC42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8D65601-5AE2-46FC-B138-694DDD2B510D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1" name="Content Placeholder 15">
            <a:extLst>
              <a:ext uri="{FF2B5EF4-FFF2-40B4-BE49-F238E27FC236}">
                <a16:creationId xmlns:a16="http://schemas.microsoft.com/office/drawing/2014/main" id="{716CE84D-B2FA-4712-9112-9A6349EE051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08686" y="2921932"/>
            <a:ext cx="4114800" cy="1268810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5EB29FAF-F8EE-4156-8E07-E14DFBABA09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08686" y="4327267"/>
            <a:ext cx="4114800" cy="1268810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5BC42-EC33-40D4-8189-69F1D23AD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686" y="1516597"/>
            <a:ext cx="3980182" cy="1268810"/>
          </a:xfrm>
          <a:prstGeom prst="rect">
            <a:avLst/>
          </a:prstGeom>
        </p:spPr>
        <p:txBody>
          <a:bodyPr rtlCol="0" anchor="ctr"/>
          <a:lstStyle>
            <a:lvl1pPr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8323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ADF53-2713-40AC-9CC8-AA83770C9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08A84-ADB1-42C6-A7B1-E5C5A728B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8D65601-5AE2-46FC-B138-694DDD2B510D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9C0924B-E154-4A9E-830A-0CED0F96BA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9FC371A-791E-4A18-A05F-62DAAB144F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7370EA53-C218-4777-8992-DFE61FD94A5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52263598-CA5C-4D32-8005-69A3003C53F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4255F76-4757-4D5C-80D7-A3307CEBC1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093970"/>
            <a:ext cx="61531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6948AE7E-55CC-4F22-9239-099E8E8EF21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D91E6446-232F-4870-8335-C708DDB3E7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6A3A8254-B2DC-4C36-8E81-397E7CB3EC0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48C7215-4A75-4BF9-96EC-BEA9AA1239C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C2FA34D0-4280-4201-9E40-5FE0D81D7DC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BD0D6DFA-0AE8-42A3-ADA8-785B98B99E4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E475D18-842D-4508-9049-99A36DA389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0939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F7A2B249-C1B4-4F5F-9C74-B3763CCFC8D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64240E02-7397-4BFB-923B-4E4A96C7C81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41400094-84D6-4303-BA4B-0E0D1FF018E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AF6E8A4-DDDD-49A1-B1C9-3574B58A83D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D9AB8D6A-C296-4468-9A7D-7F46B3642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795797"/>
            <a:ext cx="61531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D17C8109-2F1A-4248-BE14-FE5D4AE1E35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5735C006-B8AC-427F-A337-4F607EB5431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B62C7805-F615-4B77-89DD-63F1F946E78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7B0BABA0-0326-410E-AECF-0D41365DD47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E4FCBEC-4348-4D10-B139-FD526C86B17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DA4FA8D2-F1E5-4A88-855F-84D521DB704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7E27FFDC-7B67-4C2F-8712-C7961E6E9A9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7957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B098AA04-538E-4D0B-BC5E-3C79B451D15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672211"/>
            <a:ext cx="10210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year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80992CBE-A6F0-4FF1-8F4F-84B050480AD2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361409"/>
            <a:ext cx="1021001" cy="50172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 sz="20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738B60B3-540F-4900-A4BB-0B521A1F75C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6720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FD7D7797-7938-4D6E-B5A4-21536E2021E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6720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F7B339B7-1A20-4B38-8EAE-3C98E757DA3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67200"/>
            <a:ext cx="1440088" cy="46959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3D0B1401-F4EC-4750-A2AA-34CD72504AC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978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5C7DA61-BA93-48EE-BB6E-9E5D96271AC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978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6B7F232D-8C58-4A29-8A95-52E6B74C053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9787"/>
            <a:ext cx="1440088" cy="408780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2334811-4848-4246-ACD8-273541203B2A}"/>
              </a:ext>
            </a:extLst>
          </p:cNvPr>
          <p:cNvCxnSpPr>
            <a:cxnSpLocks/>
          </p:cNvCxnSpPr>
          <p:nvPr userDrawn="1"/>
        </p:nvCxnSpPr>
        <p:spPr>
          <a:xfrm>
            <a:off x="0" y="755452"/>
            <a:ext cx="980936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5E76D73-D506-4E6B-A789-AB87E732A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418" y="100579"/>
            <a:ext cx="1943381" cy="1268811"/>
          </a:xfrm>
          <a:prstGeom prst="rect">
            <a:avLst/>
          </a:prstGeom>
        </p:spPr>
        <p:txBody>
          <a:bodyPr rtlCol="0" anchor="ctr"/>
          <a:lstStyle>
            <a:lvl1pPr algn="r"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algn="r" rtl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77009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Takeaways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A3D8856B-7A24-4C55-9910-ED81BFA0A0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9" name="Content Placeholder 15">
            <a:extLst>
              <a:ext uri="{FF2B5EF4-FFF2-40B4-BE49-F238E27FC236}">
                <a16:creationId xmlns:a16="http://schemas.microsoft.com/office/drawing/2014/main" id="{3B3118EB-9968-4E6E-B2B6-A76765DCFA4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101509" y="2431279"/>
            <a:ext cx="4288971" cy="3055121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ABAA64D-DEC0-453B-A9D7-7183AF0CE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 rtlCol="0"/>
          <a:lstStyle>
            <a:lvl1pPr algn="l"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74F7F62-A2D6-471E-83D8-44BA2699C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 rtlCol="0"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F88F189-31A8-4BA7-80D9-4A40A4E2B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34820" y="-3976"/>
            <a:ext cx="0" cy="215934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4EE86B4-3F11-45CB-96F9-7D1AB761A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506" y="1761891"/>
            <a:ext cx="4288971" cy="532862"/>
          </a:xfrm>
          <a:prstGeom prst="rect">
            <a:avLst/>
          </a:prstGeom>
        </p:spPr>
        <p:txBody>
          <a:bodyPr rtlCol="0" anchor="ctr"/>
          <a:lstStyle>
            <a:lvl1pPr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2730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ps for Busi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60ED5431-1075-4889-87EB-D79FFE50960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804630"/>
            <a:ext cx="12192000" cy="406224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ADF53-2713-40AC-9CC8-AA83770C9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08A84-ADB1-42C6-A7B1-E5C5A728B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E7CC669C-5E68-40A8-8F59-E044A32F4B3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09845" y="999340"/>
            <a:ext cx="5578870" cy="1408770"/>
          </a:xfrm>
          <a:prstGeom prst="rect">
            <a:avLst/>
          </a:prstGeo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EEC13B-7926-4108-B0C5-F3A2A5AE6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689250"/>
            <a:ext cx="160637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546480-8B8D-4EF8-8C6A-DFFAC2755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559" y="1352736"/>
            <a:ext cx="3037792" cy="657883"/>
          </a:xfrm>
          <a:prstGeom prst="rect">
            <a:avLst/>
          </a:prstGeom>
        </p:spPr>
        <p:txBody>
          <a:bodyPr rtlCol="0" anchor="ctr"/>
          <a:lstStyle>
            <a:lvl1pPr algn="l">
              <a:lnSpc>
                <a:spcPct val="100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78963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15B931B-7725-4C86-A82C-07F42F447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97500" y="2009775"/>
            <a:ext cx="6794499" cy="28384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16D3891-B2BA-4AE6-AAA7-560547F4B5E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6311899" cy="6858000"/>
          </a:xfrm>
          <a:custGeom>
            <a:avLst/>
            <a:gdLst>
              <a:gd name="connsiteX0" fmla="*/ 0 w 6311899"/>
              <a:gd name="connsiteY0" fmla="*/ 0 h 6858000"/>
              <a:gd name="connsiteX1" fmla="*/ 6311899 w 6311899"/>
              <a:gd name="connsiteY1" fmla="*/ 0 h 6858000"/>
              <a:gd name="connsiteX2" fmla="*/ 6311899 w 6311899"/>
              <a:gd name="connsiteY2" fmla="*/ 2009775 h 6858000"/>
              <a:gd name="connsiteX3" fmla="*/ 5397499 w 6311899"/>
              <a:gd name="connsiteY3" fmla="*/ 2009775 h 6858000"/>
              <a:gd name="connsiteX4" fmla="*/ 5397499 w 6311899"/>
              <a:gd name="connsiteY4" fmla="*/ 4848225 h 6858000"/>
              <a:gd name="connsiteX5" fmla="*/ 6311899 w 6311899"/>
              <a:gd name="connsiteY5" fmla="*/ 4848225 h 6858000"/>
              <a:gd name="connsiteX6" fmla="*/ 6311899 w 6311899"/>
              <a:gd name="connsiteY6" fmla="*/ 6858000 h 6858000"/>
              <a:gd name="connsiteX7" fmla="*/ 0 w 63118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11899" h="6858000">
                <a:moveTo>
                  <a:pt x="0" y="0"/>
                </a:moveTo>
                <a:lnTo>
                  <a:pt x="6311899" y="0"/>
                </a:lnTo>
                <a:lnTo>
                  <a:pt x="6311899" y="2009775"/>
                </a:lnTo>
                <a:lnTo>
                  <a:pt x="5397499" y="2009775"/>
                </a:lnTo>
                <a:lnTo>
                  <a:pt x="5397499" y="4848225"/>
                </a:lnTo>
                <a:lnTo>
                  <a:pt x="6311899" y="4848225"/>
                </a:lnTo>
                <a:lnTo>
                  <a:pt x="63118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9831967-45C9-40AF-A955-56E9578BC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 rtlCol="0"/>
          <a:lstStyle>
            <a:lvl1pPr algn="l"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167DEC-7546-44F6-AD64-E71C2FF1C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 rtlCol="0"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11" name="Content Placeholder 15">
            <a:extLst>
              <a:ext uri="{FF2B5EF4-FFF2-40B4-BE49-F238E27FC236}">
                <a16:creationId xmlns:a16="http://schemas.microsoft.com/office/drawing/2014/main" id="{61241730-14B7-407E-9517-F4510520D03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11900" y="3282850"/>
            <a:ext cx="5350010" cy="103073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55B60F-1D5E-4B0C-8354-2E7AA187F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1898" y="2471206"/>
            <a:ext cx="5350010" cy="867398"/>
          </a:xfrm>
          <a:prstGeom prst="rect">
            <a:avLst/>
          </a:prstGeom>
        </p:spPr>
        <p:txBody>
          <a:bodyPr rtlCol="0" anchor="ctr"/>
          <a:lstStyle>
            <a:lvl1pPr>
              <a:lnSpc>
                <a:spcPct val="100000"/>
              </a:lnSpc>
              <a:defRPr lang="en-US" sz="2400" spc="100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1455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9C6F1ED5-824E-4C14-8D5E-5A0A26C5421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ADF53-2713-40AC-9CC8-AA83770C9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08A84-ADB1-42C6-A7B1-E5C5A728B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8D65601-5AE2-46FC-B138-694DDD2B510D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Content Placeholder 15">
            <a:extLst>
              <a:ext uri="{FF2B5EF4-FFF2-40B4-BE49-F238E27FC236}">
                <a16:creationId xmlns:a16="http://schemas.microsoft.com/office/drawing/2014/main" id="{9F762423-7F4E-4A21-8F09-05418F82F9D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078765" y="3267882"/>
            <a:ext cx="3193926" cy="220322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2AE728-7030-4847-B87B-FDB4B86E0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8765" y="2371063"/>
            <a:ext cx="3193926" cy="999451"/>
          </a:xfrm>
          <a:prstGeom prst="rect">
            <a:avLst/>
          </a:prstGeom>
        </p:spPr>
        <p:txBody>
          <a:bodyPr rtlCol="0" anchor="ctr"/>
          <a:lstStyle>
            <a:lvl1pPr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1016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5ED5F1-A62B-4555-807E-91FAE1443CC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D60F5-07EA-4D8F-AAFA-0F48CB785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D4C42-D293-4981-BA06-A4638BEE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E9D98-F221-47DC-AE55-8165BB7A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8D65601-5AE2-46FC-B138-694DDD2B510D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4C3D64C-77F6-4601-B573-9A9B6E23BB6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675242" y="2051170"/>
            <a:ext cx="5362575" cy="3532188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CD17CD-E6D2-4329-B271-1E59AA986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242" y="1418953"/>
            <a:ext cx="5362575" cy="495691"/>
          </a:xfrm>
          <a:prstGeom prst="rect">
            <a:avLst/>
          </a:prstGeom>
        </p:spPr>
        <p:txBody>
          <a:bodyPr rtlCol="0" anchor="ctr"/>
          <a:lstStyle>
            <a:lvl1pPr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368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Presenter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CD5AE0D9-6B20-4F29-A35B-2A00C25FF8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82906" y="0"/>
            <a:ext cx="4635426" cy="685799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C56C8-D828-4A31-A5B9-CF1AEFA70D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71846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B0264-B3C3-46A0-80DD-67C59DB2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 rtlCol="0"/>
          <a:lstStyle>
            <a:lvl1pPr algn="l"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D3C3B-0FFE-494C-B4AC-477B6A9DA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 rtlCol="0"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85A10A-1880-4D4E-A99B-1C19043F2A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50189" y="2396358"/>
            <a:ext cx="3266975" cy="326687"/>
          </a:xfrm>
          <a:prstGeom prst="rect">
            <a:avLst/>
          </a:prstGeom>
        </p:spPr>
        <p:txBody>
          <a:bodyPr rtlCol="0" anchor="ctr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600" b="1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11" name="Content Placeholder 15">
            <a:extLst>
              <a:ext uri="{FF2B5EF4-FFF2-40B4-BE49-F238E27FC236}">
                <a16:creationId xmlns:a16="http://schemas.microsoft.com/office/drawing/2014/main" id="{624F1FC7-2617-499A-8CB8-B61FC7D9B7B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749508" y="2756830"/>
            <a:ext cx="4834569" cy="2384195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169A36-7DEF-42D4-850F-59A3233FD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834" y="0"/>
            <a:ext cx="0" cy="275748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ADB6D5-97B3-42ED-B8C7-5AD951CB8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729133" y="2551471"/>
            <a:ext cx="346286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B7B60A-1B6C-4E40-94D7-AE1BD3712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810973" y="4189152"/>
            <a:ext cx="3121302" cy="469478"/>
          </a:xfrm>
          <a:prstGeom prst="rect">
            <a:avLst/>
          </a:prstGeom>
        </p:spPr>
        <p:txBody>
          <a:bodyPr rtlCol="0" anchor="ctr"/>
          <a:lstStyle>
            <a:lvl1pPr algn="r"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algn="r" rtl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485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BFE3E-14BB-4DC6-A806-1E62C1D24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3137" y="1360309"/>
            <a:ext cx="2909309" cy="657882"/>
          </a:xfrm>
          <a:prstGeom prst="rect">
            <a:avLst/>
          </a:prstGeom>
        </p:spPr>
        <p:txBody>
          <a:bodyPr rtlCol="0" anchor="ctr"/>
          <a:lstStyle>
            <a:lvl1pPr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EFD7EF65-6DE9-4029-B3A0-F08E11BC9E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795752"/>
            <a:ext cx="12192000" cy="406224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123B9F8E-DAD6-45B2-B55B-B070484318C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09845" y="1075509"/>
            <a:ext cx="5293260" cy="1408770"/>
          </a:xfrm>
          <a:prstGeom prst="rect">
            <a:avLst/>
          </a:prstGeo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F9177-0C51-4496-B5AE-7ED4F8F3A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A035F-C837-4CCA-BB19-CE656F057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2F927-F23D-4ABB-BEC9-11C2CC69D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244728-2BE1-4CB4-A19E-903E75BD8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689250"/>
            <a:ext cx="160637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27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out 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109947-4B08-4C56-B65B-A6FDFEF47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510815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87A38D-E82D-42F1-A188-30F49DD50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9785" y="0"/>
            <a:ext cx="0" cy="2514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1205ABD4-5AFD-4B99-8836-D12AA42FCCE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582510" y="0"/>
            <a:ext cx="7609489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80A53F-EFDF-40A3-B9E3-58EB0D3F3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14" name="Content Placeholder 15">
            <a:extLst>
              <a:ext uri="{FF2B5EF4-FFF2-40B4-BE49-F238E27FC236}">
                <a16:creationId xmlns:a16="http://schemas.microsoft.com/office/drawing/2014/main" id="{F547C10E-8A59-4B22-ADF0-994850F759D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017111" y="2906895"/>
            <a:ext cx="4606159" cy="2221291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9DE00E7-8296-408A-905C-ECBA407C8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 rtlCol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00B3723-B30F-4BDB-A030-4B06ADE7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4FA9AB-9D34-43A5-947E-835D7FE29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2" y="2225678"/>
            <a:ext cx="4607268" cy="469476"/>
          </a:xfrm>
          <a:prstGeom prst="rect">
            <a:avLst/>
          </a:prstGeom>
        </p:spPr>
        <p:txBody>
          <a:bodyPr rtlCol="0" anchor="ctr"/>
          <a:lstStyle>
            <a:lvl1pPr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523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840FD269-E069-45DA-B668-BE984BFA328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9DE71-7B7A-4473-ABD8-99575CAF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AA1C9B-284B-4C89-8743-52285AC95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C1FE06-5B3A-40E2-82AA-E4516ED2D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2ACE5847-B709-473D-A366-54ADA852FFA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05107" y="3055535"/>
            <a:ext cx="7981786" cy="2609103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3200" i="1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8B1850-15F7-414E-B8F6-3A5B3D10B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0083" y="5448575"/>
            <a:ext cx="4881563" cy="463550"/>
          </a:xfrm>
          <a:prstGeom prst="rect">
            <a:avLst/>
          </a:prstGeom>
        </p:spPr>
        <p:txBody>
          <a:bodyPr rtlCol="0"/>
          <a:lstStyle>
            <a:lvl1pPr algn="r">
              <a:defRPr lang="en-US" sz="1800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r" rtl="0">
              <a:spcBef>
                <a:spcPts val="100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00568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ypothesis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0796CDC-3154-4ACA-A920-8CBE431C2A1A}"/>
              </a:ext>
            </a:extLst>
          </p:cNvPr>
          <p:cNvSpPr/>
          <p:nvPr userDrawn="1"/>
        </p:nvSpPr>
        <p:spPr>
          <a:xfrm>
            <a:off x="0" y="0"/>
            <a:ext cx="468761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5FA8B4-F9F3-4FF5-B11F-483A1B95E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7B8F04-28A5-462E-86DE-06C37E405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B2DAE-4645-4AA0-87C9-39874FDBD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6" name="Content Placeholder 15">
            <a:extLst>
              <a:ext uri="{FF2B5EF4-FFF2-40B4-BE49-F238E27FC236}">
                <a16:creationId xmlns:a16="http://schemas.microsoft.com/office/drawing/2014/main" id="{3BB9146A-68F5-433B-8411-A12C7C8F782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747641" y="1193612"/>
            <a:ext cx="3513083" cy="1400506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70974D-DE65-42B3-BEB4-235503245B26}"/>
              </a:ext>
            </a:extLst>
          </p:cNvPr>
          <p:cNvSpPr/>
          <p:nvPr userDrawn="1"/>
        </p:nvSpPr>
        <p:spPr>
          <a:xfrm>
            <a:off x="6360072" y="924801"/>
            <a:ext cx="4288221" cy="2043229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Content Placeholder 15">
            <a:extLst>
              <a:ext uri="{FF2B5EF4-FFF2-40B4-BE49-F238E27FC236}">
                <a16:creationId xmlns:a16="http://schemas.microsoft.com/office/drawing/2014/main" id="{5BA888A7-F91E-4923-AB10-31BEF8C2FEB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747641" y="4120055"/>
            <a:ext cx="3513083" cy="1185839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803CCC-79BF-4752-81AA-D68AB023A6B6}"/>
              </a:ext>
            </a:extLst>
          </p:cNvPr>
          <p:cNvSpPr/>
          <p:nvPr userDrawn="1"/>
        </p:nvSpPr>
        <p:spPr>
          <a:xfrm>
            <a:off x="6360072" y="3584028"/>
            <a:ext cx="4288221" cy="2043229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CBC35A-FE4E-467A-A20D-9063B371CA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03095" y="0"/>
            <a:ext cx="0" cy="370473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A4FC0018-1CBF-4BC0-BE79-B983651D8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1005213" y="4932422"/>
            <a:ext cx="2635209" cy="523708"/>
          </a:xfrm>
          <a:prstGeom prst="rect">
            <a:avLst/>
          </a:prstGeom>
        </p:spPr>
        <p:txBody>
          <a:bodyPr rtlCol="0" anchor="ctr"/>
          <a:lstStyle>
            <a:lvl1pPr algn="r">
              <a:defRPr lang="en-US" sz="2400" spc="100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algn="r" rtl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744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 of Communication Tools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06ACE2-BA16-48C7-A451-845668BC0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B479B-4CEB-47DB-903C-2E2D2445E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6F2130-E7AA-4706-B388-47F7E032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8D65601-5AE2-46FC-B138-694DDD2B510D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311573-5DB1-44CE-818B-9E5F570408F1}"/>
              </a:ext>
            </a:extLst>
          </p:cNvPr>
          <p:cNvSpPr/>
          <p:nvPr userDrawn="1"/>
        </p:nvSpPr>
        <p:spPr>
          <a:xfrm>
            <a:off x="638177" y="631627"/>
            <a:ext cx="10915645" cy="558819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9" name="Content Placeholder 15">
            <a:extLst>
              <a:ext uri="{FF2B5EF4-FFF2-40B4-BE49-F238E27FC236}">
                <a16:creationId xmlns:a16="http://schemas.microsoft.com/office/drawing/2014/main" id="{6E328664-C733-476A-81C6-2A0B15B001A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029158" y="2838122"/>
            <a:ext cx="1786759" cy="43092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0" name="Content Placeholder 15">
            <a:extLst>
              <a:ext uri="{FF2B5EF4-FFF2-40B4-BE49-F238E27FC236}">
                <a16:creationId xmlns:a16="http://schemas.microsoft.com/office/drawing/2014/main" id="{4DA6C57C-E2CB-484E-94E6-9AB8DC7DB4C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029158" y="3379435"/>
            <a:ext cx="1786759" cy="43092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1" name="Content Placeholder 15">
            <a:extLst>
              <a:ext uri="{FF2B5EF4-FFF2-40B4-BE49-F238E27FC236}">
                <a16:creationId xmlns:a16="http://schemas.microsoft.com/office/drawing/2014/main" id="{97E74E6E-CDEF-424A-B7CE-5B34A0AC34D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2029158" y="3928699"/>
            <a:ext cx="1786759" cy="43092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2" name="Content Placeholder 15">
            <a:extLst>
              <a:ext uri="{FF2B5EF4-FFF2-40B4-BE49-F238E27FC236}">
                <a16:creationId xmlns:a16="http://schemas.microsoft.com/office/drawing/2014/main" id="{E7A1AA76-7517-4C53-B2A4-EE8B1C6ADDD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029158" y="4476966"/>
            <a:ext cx="1786759" cy="430923"/>
          </a:xfrm>
          <a:prstGeom prst="rect">
            <a:avLst/>
          </a:prstGeom>
        </p:spPr>
        <p:txBody>
          <a:bodyPr rtlCol="0"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id="{273C9D83-2282-43F4-BB54-7CDA96B455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98588" y="1307183"/>
            <a:ext cx="1783393" cy="178305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400" b="0" spc="100" baseline="0">
                <a:solidFill>
                  <a:schemeClr val="accent1"/>
                </a:solidFill>
                <a:latin typeface="Univers LT Std 45 Light" panose="020B0703030502020204" pitchFamily="34" charset="0"/>
              </a:defRPr>
            </a:lvl1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90C1AC4A-23E9-4676-A30E-E39B4342FF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98588" y="3703828"/>
            <a:ext cx="1783393" cy="178305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400" b="0" spc="100" baseline="0">
                <a:solidFill>
                  <a:schemeClr val="accent1"/>
                </a:solidFill>
                <a:latin typeface="Univers LT Std 45 Light" panose="020B0703030502020204" pitchFamily="34" charset="0"/>
              </a:defRPr>
            </a:lvl1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id="{2C256BCC-FED6-4D75-8C65-5967DD2E019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33309" y="1307183"/>
            <a:ext cx="1783393" cy="178305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400" b="0" spc="100" baseline="0">
                <a:solidFill>
                  <a:schemeClr val="accent1"/>
                </a:solidFill>
                <a:latin typeface="Univers LT Std 45 Light" panose="020B0703030502020204" pitchFamily="34" charset="0"/>
              </a:defRPr>
            </a:lvl1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036A0378-B8F0-463A-A66D-83D798223E3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3309" y="3703828"/>
            <a:ext cx="1783393" cy="178305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400" b="0" spc="100" baseline="0">
                <a:solidFill>
                  <a:schemeClr val="accent1"/>
                </a:solidFill>
                <a:latin typeface="Univers LT Std 45 Light" panose="020B0703030502020204" pitchFamily="34" charset="0"/>
              </a:defRPr>
            </a:lvl1pPr>
          </a:lstStyle>
          <a:p>
            <a:pPr lvl="0" rtl="0"/>
            <a:r>
              <a:rPr lang="en-GB" noProof="0"/>
              <a:t>#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BDF22D-6760-4BDD-92EF-E940DCC02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697" y="1369287"/>
            <a:ext cx="4079564" cy="1268810"/>
          </a:xfrm>
          <a:prstGeom prst="rect">
            <a:avLst/>
          </a:prstGeom>
        </p:spPr>
        <p:txBody>
          <a:bodyPr rtlCol="0" anchor="ctr"/>
          <a:lstStyle>
            <a:lvl1pPr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5802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king Great Products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BAADBBE-F1E3-480E-BE79-B55DEF94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97500" y="2009775"/>
            <a:ext cx="6794499" cy="28384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C868C7-0B77-47B8-9C16-7F97AA9F0D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6311899" cy="6858000"/>
          </a:xfrm>
          <a:custGeom>
            <a:avLst/>
            <a:gdLst>
              <a:gd name="connsiteX0" fmla="*/ 0 w 6311899"/>
              <a:gd name="connsiteY0" fmla="*/ 0 h 6858000"/>
              <a:gd name="connsiteX1" fmla="*/ 6311899 w 6311899"/>
              <a:gd name="connsiteY1" fmla="*/ 0 h 6858000"/>
              <a:gd name="connsiteX2" fmla="*/ 6311899 w 6311899"/>
              <a:gd name="connsiteY2" fmla="*/ 2009775 h 6858000"/>
              <a:gd name="connsiteX3" fmla="*/ 5397499 w 6311899"/>
              <a:gd name="connsiteY3" fmla="*/ 2009775 h 6858000"/>
              <a:gd name="connsiteX4" fmla="*/ 5397499 w 6311899"/>
              <a:gd name="connsiteY4" fmla="*/ 4848225 h 6858000"/>
              <a:gd name="connsiteX5" fmla="*/ 6311899 w 6311899"/>
              <a:gd name="connsiteY5" fmla="*/ 4848225 h 6858000"/>
              <a:gd name="connsiteX6" fmla="*/ 6311899 w 6311899"/>
              <a:gd name="connsiteY6" fmla="*/ 6858000 h 6858000"/>
              <a:gd name="connsiteX7" fmla="*/ 0 w 63118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11899" h="6858000">
                <a:moveTo>
                  <a:pt x="0" y="0"/>
                </a:moveTo>
                <a:lnTo>
                  <a:pt x="6311899" y="0"/>
                </a:lnTo>
                <a:lnTo>
                  <a:pt x="6311899" y="2009775"/>
                </a:lnTo>
                <a:lnTo>
                  <a:pt x="5397499" y="2009775"/>
                </a:lnTo>
                <a:lnTo>
                  <a:pt x="5397499" y="4848225"/>
                </a:lnTo>
                <a:lnTo>
                  <a:pt x="6311899" y="4848225"/>
                </a:lnTo>
                <a:lnTo>
                  <a:pt x="63118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198D5-23F4-441A-AD0A-C6CD015E9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E5DAC80-95FC-4BA1-98B2-5631FB3B019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37298" y="3200401"/>
            <a:ext cx="5257799" cy="1701800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464448FE-96B4-43C5-8721-4FBF69ED4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 rtlCol="0"/>
          <a:lstStyle>
            <a:lvl1pPr algn="l"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8104834-0355-4576-A9E5-FF5B92B36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 rtlCol="0"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D2D377-D829-49CC-9253-683054B90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298" y="2063075"/>
            <a:ext cx="5257799" cy="1268810"/>
          </a:xfrm>
          <a:prstGeom prst="rect">
            <a:avLst/>
          </a:prstGeom>
        </p:spPr>
        <p:txBody>
          <a:bodyPr rtlCol="0" anchor="ctr"/>
          <a:lstStyle>
            <a:lvl1pPr>
              <a:defRPr lang="en-US" sz="2400" spc="100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48123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2C8C7-5C6C-400B-AEC0-4D8178161B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pPr rtl="0"/>
            <a:r>
              <a:rPr lang="en-GB" noProof="0"/>
              <a:t>8/05/20XX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105D6-7B52-4B7D-9473-BCD571A93A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EAA0A-7090-4FA3-AD1C-CD45704040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pPr rtl="0"/>
            <a:fld id="{18D65601-5AE2-46FC-B138-694DDD2B510D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4DCE26-8B90-4B2C-883A-D5FFC365BF8A}"/>
              </a:ext>
            </a:extLst>
          </p:cNvPr>
          <p:cNvSpPr txBox="1"/>
          <p:nvPr userDrawn="1"/>
        </p:nvSpPr>
        <p:spPr>
          <a:xfrm>
            <a:off x="5637320" y="297401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37433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media" Target="../media/media2.mp4"/><Relationship Id="rId7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7.png"/><Relationship Id="rId4" Type="http://schemas.openxmlformats.org/officeDocument/2006/relationships/video" Target="../media/media2.mp4"/><Relationship Id="rId9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F9B274D2-774F-4C24-A448-1EFB461A9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54" y="216751"/>
            <a:ext cx="8679721" cy="3666781"/>
          </a:xfrm>
        </p:spPr>
        <p:txBody>
          <a:bodyPr lIns="91440" tIns="45720" rIns="91440" bIns="45720" rtlCol="0" anchor="ctr"/>
          <a:lstStyle/>
          <a:p>
            <a:r>
              <a:rPr lang="en-GB" sz="4400">
                <a:ea typeface="+mj-lt"/>
                <a:cs typeface="+mj-lt"/>
              </a:rPr>
              <a:t>Code as Policies: Language Model Programs for Embodied Control</a:t>
            </a:r>
            <a:endParaRPr lang="en-US" sz="440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C022D7CD-E026-4E29-BE4B-3FA7B1EB6A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325099" y="5791085"/>
            <a:ext cx="6493352" cy="685430"/>
          </a:xfrm>
        </p:spPr>
        <p:txBody>
          <a:bodyPr lIns="91440" tIns="45720" rIns="91440" bIns="45720" rtlCol="0" anchor="ctr"/>
          <a:lstStyle/>
          <a:p>
            <a:r>
              <a:rPr lang="en-GB"/>
              <a:t>Ila Ananta (24956) and Siddharth Jain (24365)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AEEB6582-6001-4276-8F87-1470B6FA14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99663" y="5791178"/>
            <a:ext cx="2459114" cy="685429"/>
          </a:xfrm>
        </p:spPr>
        <p:txBody>
          <a:bodyPr lIns="91440" tIns="45720" rIns="91440" bIns="45720" rtlCol="0" anchor="ctr"/>
          <a:lstStyle/>
          <a:p>
            <a:pPr rtl="0"/>
            <a:r>
              <a:rPr lang="en-GB"/>
              <a:t>04/29/2025</a:t>
            </a:r>
          </a:p>
        </p:txBody>
      </p:sp>
    </p:spTree>
    <p:extLst>
      <p:ext uri="{BB962C8B-B14F-4D97-AF65-F5344CB8AC3E}">
        <p14:creationId xmlns:p14="http://schemas.microsoft.com/office/powerpoint/2010/main" val="1401199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6CD6B-295D-B903-B84C-79DAEDBAF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FC825-0042-D835-010C-2927FD65D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10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164A14-BAB0-9076-E2A6-8D365BB2BC3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3385" y="856254"/>
            <a:ext cx="11619564" cy="2246342"/>
          </a:xfrm>
        </p:spPr>
        <p:txBody>
          <a:bodyPr lIns="91440" tIns="45720" rIns="91440" bIns="45720" rtlCol="0" anchor="t"/>
          <a:lstStyle/>
          <a:p>
            <a:pPr marL="285750" indent="-285750">
              <a:buFont typeface="Calibri" panose="020B0604020202020204" pitchFamily="34" charset="0"/>
              <a:buChar char="-"/>
            </a:pPr>
            <a:r>
              <a:rPr lang="en-IN">
                <a:latin typeface="Tisa Offc Serif Pro"/>
                <a:ea typeface="+mn-lt"/>
                <a:cs typeface="+mn-lt"/>
              </a:rPr>
              <a:t>Introduces a new method where LLMs define </a:t>
            </a:r>
            <a:r>
              <a:rPr lang="en-IN" b="1">
                <a:latin typeface="Tisa Offc Serif Pro"/>
                <a:ea typeface="+mn-lt"/>
                <a:cs typeface="+mn-lt"/>
              </a:rPr>
              <a:t>reward functions </a:t>
            </a:r>
            <a:r>
              <a:rPr lang="en-IN">
                <a:latin typeface="Tisa Offc Serif Pro"/>
                <a:ea typeface="+mn-lt"/>
                <a:cs typeface="+mn-lt"/>
              </a:rPr>
              <a:t>for robots to optimize.</a:t>
            </a:r>
            <a:endParaRPr lang="en-US">
              <a:latin typeface="Tisa Offc Serif Pro"/>
            </a:endParaRP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IN">
                <a:latin typeface="Tisa Offc Serif Pro"/>
                <a:ea typeface="+mn-lt"/>
                <a:cs typeface="+mn-lt"/>
              </a:rPr>
              <a:t>Instead of sequencing actions, robots maximize rewards defined by LLMs.</a:t>
            </a: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IN" b="1">
                <a:latin typeface="Tisa Offc Serif Pro"/>
                <a:ea typeface="+mn-lt"/>
                <a:cs typeface="+mn-lt"/>
              </a:rPr>
              <a:t>Key Components:</a:t>
            </a:r>
            <a:endParaRPr lang="en-IN">
              <a:latin typeface="Tisa Offc Serif Pro"/>
            </a:endParaRPr>
          </a:p>
          <a:p>
            <a:r>
              <a:rPr lang="en-IN">
                <a:latin typeface="Tisa Offc Serif Pro"/>
                <a:ea typeface="+mn-lt"/>
                <a:cs typeface="+mn-lt"/>
              </a:rPr>
              <a:t>   LLM (like GPT-4) converts user instructions into reward parameters by generating code for predefined reward APIs</a:t>
            </a:r>
          </a:p>
          <a:p>
            <a:r>
              <a:rPr lang="en-IN">
                <a:latin typeface="Tisa Offc Serif Pro"/>
                <a:ea typeface="+mn-lt"/>
                <a:cs typeface="+mn-lt"/>
              </a:rPr>
              <a:t>   Optimization techniques (e.g., </a:t>
            </a:r>
            <a:r>
              <a:rPr lang="en-IN" err="1">
                <a:latin typeface="Tisa Offc Serif Pro"/>
                <a:ea typeface="+mn-lt"/>
                <a:cs typeface="+mn-lt"/>
              </a:rPr>
              <a:t>MuJoCo</a:t>
            </a:r>
            <a:r>
              <a:rPr lang="en-IN">
                <a:latin typeface="Tisa Offc Serif Pro"/>
                <a:ea typeface="+mn-lt"/>
                <a:cs typeface="+mn-lt"/>
              </a:rPr>
              <a:t> MPC) help the robot find the best actions to maximize rewards.</a:t>
            </a:r>
            <a:endParaRPr lang="en-IN">
              <a:latin typeface="Tisa Offc Serif Pro"/>
            </a:endParaRPr>
          </a:p>
          <a:p>
            <a:endParaRPr lang="en-IN" b="1">
              <a:latin typeface="Tisa Offc Serif Pro"/>
            </a:endParaRPr>
          </a:p>
          <a:p>
            <a:r>
              <a:rPr lang="en-IN">
                <a:latin typeface="Tisa Offc Serif Pro"/>
              </a:rPr>
              <a:t>          </a:t>
            </a:r>
            <a:endParaRPr lang="en-IN" spc="100">
              <a:latin typeface="Tisa Offc Serif Pro"/>
            </a:endParaRPr>
          </a:p>
          <a:p>
            <a:pPr marL="285750" indent="-285750">
              <a:spcAft>
                <a:spcPts val="1200"/>
              </a:spcAft>
              <a:buFont typeface="Calibri" panose="020B0604020202020204" pitchFamily="34" charset="0"/>
              <a:buChar char="-"/>
            </a:pPr>
            <a:endParaRPr lang="en-IN" b="1" spc="100">
              <a:latin typeface="Tisa Offc Serif Pro"/>
            </a:endParaRPr>
          </a:p>
          <a:p>
            <a:pPr marL="971550" lvl="1">
              <a:spcAft>
                <a:spcPts val="1200"/>
              </a:spcAft>
              <a:buFont typeface="Courier New" panose="020B0604020202020204" pitchFamily="34" charset="0"/>
              <a:buChar char="o"/>
            </a:pPr>
            <a:endParaRPr lang="en-IN" b="1" spc="100">
              <a:latin typeface="Tisa Offc Serif Pro"/>
            </a:endParaRPr>
          </a:p>
          <a:p>
            <a:pPr marL="971550" lvl="1">
              <a:buFont typeface="Courier New" panose="020B0604020202020204" pitchFamily="34" charset="0"/>
              <a:buChar char="o"/>
            </a:pPr>
            <a:endParaRPr lang="en-IN" b="1">
              <a:latin typeface="Tisa Offc Serif Pro"/>
            </a:endParaRPr>
          </a:p>
          <a:p>
            <a:endParaRPr lang="en-IN" b="1">
              <a:latin typeface="Tisa Offc Serif Pro"/>
            </a:endParaRPr>
          </a:p>
          <a:p>
            <a:endParaRPr lang="en-IN" b="1">
              <a:latin typeface="Tisa Offc Serif Pro"/>
            </a:endParaRPr>
          </a:p>
          <a:p>
            <a:endParaRPr lang="en-IN">
              <a:latin typeface="Tisa Offc Serif Pro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28781ED-6221-70D8-B986-E477F6548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385" y="135122"/>
            <a:ext cx="11376729" cy="495691"/>
          </a:xfrm>
        </p:spPr>
        <p:txBody>
          <a:bodyPr lIns="91440" tIns="45720" rIns="91440" bIns="45720" rtlCol="0" anchor="ctr"/>
          <a:lstStyle/>
          <a:p>
            <a:r>
              <a:rPr lang="en-IN">
                <a:solidFill>
                  <a:srgbClr val="58696B"/>
                </a:solidFill>
                <a:ea typeface="+mj-lt"/>
                <a:cs typeface="Arial"/>
              </a:rPr>
              <a:t>Language to Rewards for Robotic Skill Synthesis</a:t>
            </a:r>
            <a:endParaRPr lang="en-US"/>
          </a:p>
        </p:txBody>
      </p:sp>
      <p:pic>
        <p:nvPicPr>
          <p:cNvPr id="2" name="Picture 1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7788978-D063-723F-FB87-ACE742584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375" y="3248751"/>
            <a:ext cx="8239647" cy="32912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9EBE6A-34F0-F963-F2EB-01FC70000945}"/>
              </a:ext>
            </a:extLst>
          </p:cNvPr>
          <p:cNvSpPr txBox="1"/>
          <p:nvPr/>
        </p:nvSpPr>
        <p:spPr>
          <a:xfrm>
            <a:off x="300000" y="3480000"/>
            <a:ext cx="38880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</a:pPr>
            <a:r>
              <a:rPr lang="en-IN" sz="1400" b="1">
                <a:latin typeface="Tisa Offc Serif Pro"/>
              </a:rPr>
              <a:t>Process</a:t>
            </a:r>
            <a:endParaRPr lang="en-US" sz="1400">
              <a:latin typeface="Tisa Offc Serif Pro"/>
            </a:endParaRPr>
          </a:p>
          <a:p>
            <a:pPr marL="742950" lvl="1" indent="-285750">
              <a:spcAft>
                <a:spcPts val="1200"/>
              </a:spcAft>
              <a:buFont typeface="Courier New"/>
              <a:buChar char="o"/>
            </a:pPr>
            <a:r>
              <a:rPr lang="en-IN" sz="1400" b="1">
                <a:latin typeface="Tisa Offc Serif Pro"/>
              </a:rPr>
              <a:t>Motion Descriptor</a:t>
            </a:r>
            <a:r>
              <a:rPr lang="en-IN" sz="1400">
                <a:latin typeface="Tisa Offc Serif Pro"/>
              </a:rPr>
              <a:t> LLM interprets task in plain language.</a:t>
            </a:r>
          </a:p>
          <a:p>
            <a:pPr marL="742950" lvl="1" indent="-285750">
              <a:spcAft>
                <a:spcPts val="1200"/>
              </a:spcAft>
              <a:buFont typeface="Courier New"/>
              <a:buChar char="o"/>
            </a:pPr>
            <a:r>
              <a:rPr lang="en-IN" sz="1400" b="1">
                <a:latin typeface="Tisa Offc Serif Pro"/>
              </a:rPr>
              <a:t>Reward Coder</a:t>
            </a:r>
            <a:r>
              <a:rPr lang="en-IN" sz="1400">
                <a:latin typeface="Tisa Offc Serif Pro"/>
              </a:rPr>
              <a:t> LLM converts this into code for reward generation.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BE177B-D0F7-07D0-0869-1262C53028AF}"/>
              </a:ext>
            </a:extLst>
          </p:cNvPr>
          <p:cNvSpPr txBox="1"/>
          <p:nvPr/>
        </p:nvSpPr>
        <p:spPr>
          <a:xfrm>
            <a:off x="24000" y="6504000"/>
            <a:ext cx="685200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Yu, Wenhao, et al. "Language to rewards for robotic skill synthesis." </a:t>
            </a:r>
            <a:r>
              <a:rPr lang="en-GB" sz="1000" i="1" err="1">
                <a:solidFill>
                  <a:srgbClr val="222222"/>
                </a:solidFill>
                <a:latin typeface="Arial"/>
                <a:cs typeface="Arial"/>
              </a:rPr>
              <a:t>arXiv</a:t>
            </a:r>
            <a:r>
              <a:rPr lang="en-GB" sz="1000" i="1">
                <a:solidFill>
                  <a:srgbClr val="222222"/>
                </a:solidFill>
                <a:latin typeface="Arial"/>
                <a:cs typeface="Arial"/>
              </a:rPr>
              <a:t> preprint arXiv:2306.08647</a:t>
            </a:r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 (2023).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61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A9910-E8ED-48B6-8E54-84291683A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464891-DF69-C5A4-0FF5-671B5E71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11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0FC9CF-08D4-9348-3F13-071E94EF3A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3385" y="856254"/>
            <a:ext cx="11619564" cy="2246342"/>
          </a:xfrm>
        </p:spPr>
        <p:txBody>
          <a:bodyPr lIns="91440" tIns="45720" rIns="91440" bIns="45720" rtlCol="0" anchor="t"/>
          <a:lstStyle/>
          <a:p>
            <a:pPr marL="285750" indent="-285750">
              <a:buFont typeface="Calibri" panose="020B0604020202020204" pitchFamily="34" charset="0"/>
              <a:buChar char="-"/>
            </a:pPr>
            <a:r>
              <a:rPr lang="en-IN" b="1">
                <a:latin typeface="+mj-lt"/>
                <a:ea typeface="+mn-lt"/>
                <a:cs typeface="+mn-lt"/>
              </a:rPr>
              <a:t>EUREKA </a:t>
            </a:r>
            <a:r>
              <a:rPr lang="en-IN">
                <a:latin typeface="+mj-lt"/>
                <a:ea typeface="+mn-lt"/>
                <a:cs typeface="+mn-lt"/>
              </a:rPr>
              <a:t>improves the generation of reward functions using LLMs.</a:t>
            </a:r>
            <a:endParaRPr lang="en-US">
              <a:latin typeface="+mj-lt"/>
              <a:ea typeface="+mn-lt"/>
              <a:cs typeface="+mn-lt"/>
            </a:endParaRP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IN">
                <a:latin typeface="+mj-lt"/>
                <a:ea typeface="+mn-lt"/>
                <a:cs typeface="+mn-lt"/>
              </a:rPr>
              <a:t>Removes the need for manual templates and predefined reward APIs.</a:t>
            </a: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IN" b="1">
                <a:latin typeface="+mj-lt"/>
                <a:ea typeface="+mn-lt"/>
                <a:cs typeface="+mn-lt"/>
              </a:rPr>
              <a:t>Key Components:</a:t>
            </a:r>
            <a:endParaRPr lang="en-IN">
              <a:latin typeface="+mj-lt"/>
              <a:ea typeface="+mj-lt"/>
              <a:cs typeface="+mj-lt"/>
            </a:endParaRPr>
          </a:p>
          <a:p>
            <a:r>
              <a:rPr lang="en-IN">
                <a:latin typeface="+mj-lt"/>
                <a:ea typeface="+mn-lt"/>
                <a:cs typeface="+mn-lt"/>
              </a:rPr>
              <a:t>   LLM receives robot environment code and generates reward functions directly.</a:t>
            </a:r>
          </a:p>
          <a:p>
            <a:r>
              <a:rPr lang="en-IN">
                <a:latin typeface="+mj-lt"/>
                <a:ea typeface="+mn-lt"/>
                <a:cs typeface="+mn-lt"/>
              </a:rPr>
              <a:t>   Samples, evaluates, and improves reward candidates through </a:t>
            </a:r>
            <a:r>
              <a:rPr lang="en-IN" err="1">
                <a:latin typeface="+mj-lt"/>
                <a:ea typeface="+mn-lt"/>
                <a:cs typeface="+mn-lt"/>
              </a:rPr>
              <a:t>iteratio</a:t>
            </a:r>
            <a:endParaRPr lang="en-IN">
              <a:latin typeface="+mj-lt"/>
              <a:ea typeface="+mj-lt"/>
              <a:cs typeface="+mj-lt"/>
            </a:endParaRPr>
          </a:p>
          <a:p>
            <a:endParaRPr lang="en-IN" b="1">
              <a:latin typeface="+mj-lt"/>
              <a:ea typeface="+mj-lt"/>
              <a:cs typeface="+mj-lt"/>
            </a:endParaRPr>
          </a:p>
          <a:p>
            <a:r>
              <a:rPr lang="en-IN">
                <a:latin typeface="+mj-lt"/>
                <a:ea typeface="+mj-lt"/>
                <a:cs typeface="+mj-lt"/>
              </a:rPr>
              <a:t>          </a:t>
            </a:r>
            <a:endParaRPr lang="en-IN" spc="100">
              <a:latin typeface="+mj-lt"/>
              <a:ea typeface="+mj-lt"/>
              <a:cs typeface="+mj-lt"/>
            </a:endParaRPr>
          </a:p>
          <a:p>
            <a:pPr marL="285750" indent="-285750">
              <a:spcAft>
                <a:spcPts val="1200"/>
              </a:spcAft>
              <a:buFont typeface="Calibri" panose="020B0604020202020204" pitchFamily="34" charset="0"/>
              <a:buChar char="-"/>
            </a:pPr>
            <a:endParaRPr lang="en-IN" b="1" spc="100">
              <a:latin typeface="+mj-lt"/>
              <a:ea typeface="+mj-lt"/>
              <a:cs typeface="+mj-lt"/>
            </a:endParaRPr>
          </a:p>
          <a:p>
            <a:pPr marL="971550" lvl="1">
              <a:spcAft>
                <a:spcPts val="1200"/>
              </a:spcAft>
              <a:buFont typeface="Courier New" panose="020B0604020202020204" pitchFamily="34" charset="0"/>
              <a:buChar char="o"/>
            </a:pPr>
            <a:endParaRPr lang="en-IN" b="1" spc="100">
              <a:latin typeface="+mj-lt"/>
              <a:ea typeface="+mj-lt"/>
              <a:cs typeface="+mj-lt"/>
            </a:endParaRPr>
          </a:p>
          <a:p>
            <a:pPr marL="971550" lvl="1">
              <a:buFont typeface="Courier New" panose="020B0604020202020204" pitchFamily="34" charset="0"/>
              <a:buChar char="o"/>
            </a:pPr>
            <a:endParaRPr lang="en-IN" b="1">
              <a:latin typeface="+mj-lt"/>
              <a:ea typeface="+mj-lt"/>
              <a:cs typeface="+mj-lt"/>
            </a:endParaRPr>
          </a:p>
          <a:p>
            <a:endParaRPr lang="en-IN" b="1">
              <a:latin typeface="+mj-lt"/>
              <a:ea typeface="+mj-lt"/>
              <a:cs typeface="+mj-lt"/>
            </a:endParaRPr>
          </a:p>
          <a:p>
            <a:endParaRPr lang="en-IN" b="1">
              <a:latin typeface="+mj-lt"/>
              <a:ea typeface="+mj-lt"/>
              <a:cs typeface="+mj-lt"/>
            </a:endParaRPr>
          </a:p>
          <a:p>
            <a:endParaRPr lang="en-IN">
              <a:latin typeface="+mj-lt"/>
              <a:ea typeface="+mj-lt"/>
              <a:cs typeface="+mj-l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E067177-42B6-D2EA-FC9D-4B79799C6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385" y="135122"/>
            <a:ext cx="11376729" cy="495691"/>
          </a:xfrm>
        </p:spPr>
        <p:txBody>
          <a:bodyPr lIns="91440" tIns="45720" rIns="91440" bIns="45720" rtlCol="0" anchor="ctr"/>
          <a:lstStyle/>
          <a:p>
            <a:r>
              <a:rPr lang="en-IN">
                <a:ea typeface="+mj-lt"/>
                <a:cs typeface="+mj-lt"/>
              </a:rPr>
              <a:t>Eureka: Human-level reward design via coding large language models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65905D-7770-B648-4DD0-AF005701B02D}"/>
              </a:ext>
            </a:extLst>
          </p:cNvPr>
          <p:cNvSpPr txBox="1"/>
          <p:nvPr/>
        </p:nvSpPr>
        <p:spPr>
          <a:xfrm>
            <a:off x="22372" y="2918837"/>
            <a:ext cx="38880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</a:pPr>
            <a:r>
              <a:rPr lang="en-IN" sz="1400" b="1">
                <a:latin typeface="Tisa Offc Serif Pro"/>
                <a:ea typeface="+mn-lt"/>
                <a:cs typeface="+mn-lt"/>
              </a:rPr>
              <a:t>Performance:</a:t>
            </a:r>
            <a:endParaRPr lang="en-IN" sz="1400" b="1">
              <a:latin typeface="Tisa Offc Serif Pro"/>
            </a:endParaRPr>
          </a:p>
          <a:p>
            <a:pPr lvl="1">
              <a:buFont typeface="Courier New"/>
              <a:buChar char="o"/>
            </a:pPr>
            <a:r>
              <a:rPr lang="en-IN" sz="1400">
                <a:latin typeface="Tisa Offc Serif Pro"/>
                <a:ea typeface="+mn-lt"/>
                <a:cs typeface="+mn-lt"/>
              </a:rPr>
              <a:t> Outperformed human-generated rewards in </a:t>
            </a:r>
            <a:r>
              <a:rPr lang="en-IN" sz="1400" b="1">
                <a:latin typeface="Tisa Offc Serif Pro"/>
                <a:ea typeface="+mn-lt"/>
                <a:cs typeface="+mn-lt"/>
              </a:rPr>
              <a:t>83% of cases</a:t>
            </a:r>
            <a:r>
              <a:rPr lang="en-IN" sz="1400">
                <a:latin typeface="Tisa Offc Serif Pro"/>
                <a:ea typeface="+mn-lt"/>
                <a:cs typeface="+mn-lt"/>
              </a:rPr>
              <a:t> across 29 tasks.</a:t>
            </a:r>
          </a:p>
          <a:p>
            <a:pPr lvl="1">
              <a:buFont typeface="Courier New"/>
              <a:buChar char="o"/>
            </a:pPr>
            <a:endParaRPr lang="en-IN" sz="1400">
              <a:latin typeface="Tisa Offc Serif Pro"/>
            </a:endParaRPr>
          </a:p>
          <a:p>
            <a:pPr lvl="1">
              <a:buFont typeface="Courier New"/>
              <a:buChar char="o"/>
            </a:pPr>
            <a:r>
              <a:rPr lang="en-IN" sz="1400">
                <a:latin typeface="Tisa Offc Serif Pro"/>
              </a:rPr>
              <a:t> Average performance improvement of </a:t>
            </a:r>
            <a:r>
              <a:rPr lang="en-IN" sz="1400" b="1">
                <a:latin typeface="Tisa Offc Serif Pro"/>
              </a:rPr>
              <a:t>52%</a:t>
            </a:r>
          </a:p>
          <a:p>
            <a:pPr lvl="1">
              <a:buFont typeface="Courier New"/>
              <a:buChar char="o"/>
            </a:pPr>
            <a:endParaRPr lang="en-IN" sz="1400">
              <a:latin typeface="Tisa Offc Serif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47B429-F1A1-E4F4-2B11-DE4006F1E6D1}"/>
              </a:ext>
            </a:extLst>
          </p:cNvPr>
          <p:cNvSpPr txBox="1"/>
          <p:nvPr/>
        </p:nvSpPr>
        <p:spPr>
          <a:xfrm>
            <a:off x="11300" y="6523050"/>
            <a:ext cx="860460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Ma, </a:t>
            </a:r>
            <a:r>
              <a:rPr lang="en-GB" sz="1000" err="1">
                <a:solidFill>
                  <a:srgbClr val="222222"/>
                </a:solidFill>
                <a:latin typeface="Arial"/>
                <a:cs typeface="Arial"/>
              </a:rPr>
              <a:t>Yecheng</a:t>
            </a:r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 Jason, et al. "Eureka: Human-level reward design via coding large language models." </a:t>
            </a:r>
            <a:r>
              <a:rPr lang="en-GB" sz="1000" i="1" err="1">
                <a:solidFill>
                  <a:srgbClr val="222222"/>
                </a:solidFill>
                <a:latin typeface="Arial"/>
                <a:cs typeface="Arial"/>
              </a:rPr>
              <a:t>arXiv</a:t>
            </a:r>
            <a:r>
              <a:rPr lang="en-GB" sz="1000" i="1">
                <a:solidFill>
                  <a:srgbClr val="222222"/>
                </a:solidFill>
                <a:latin typeface="Arial"/>
                <a:cs typeface="Arial"/>
              </a:rPr>
              <a:t> preprint arXiv:2310.12931</a:t>
            </a:r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 (2023).</a:t>
            </a:r>
            <a:endParaRPr lang="en-US"/>
          </a:p>
        </p:txBody>
      </p:sp>
      <p:pic>
        <p:nvPicPr>
          <p:cNvPr id="8" name="Picture 7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BBEFEF5E-7D88-342A-6D26-B00A5C959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890" y="2560674"/>
            <a:ext cx="8132693" cy="3946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02C402-9845-5654-EEEA-3CF3117B3BD0}"/>
              </a:ext>
            </a:extLst>
          </p:cNvPr>
          <p:cNvSpPr txBox="1"/>
          <p:nvPr/>
        </p:nvSpPr>
        <p:spPr>
          <a:xfrm>
            <a:off x="266700" y="4902200"/>
            <a:ext cx="41910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GB" sz="1400" b="1">
                <a:latin typeface="Tisa Offc Serif Pro"/>
              </a:rPr>
              <a:t>Limitations</a:t>
            </a:r>
          </a:p>
          <a:p>
            <a:pPr marL="742950" lvl="1" indent="-285750">
              <a:buFont typeface="Courier New"/>
              <a:buChar char="o"/>
            </a:pPr>
            <a:r>
              <a:rPr lang="en-GB" sz="1400">
                <a:latin typeface="Tisa Offc Serif Pro"/>
                <a:ea typeface="+mn-lt"/>
                <a:cs typeface="+mn-lt"/>
              </a:rPr>
              <a:t>Primarily tested in simulation; real-world transfer still needs validation.</a:t>
            </a:r>
          </a:p>
          <a:p>
            <a:pPr lvl="1"/>
            <a:endParaRPr lang="en-GB" sz="1400">
              <a:latin typeface="Tisa Offc Serif Pro"/>
            </a:endParaRPr>
          </a:p>
        </p:txBody>
      </p:sp>
    </p:spTree>
    <p:extLst>
      <p:ext uri="{BB962C8B-B14F-4D97-AF65-F5344CB8AC3E}">
        <p14:creationId xmlns:p14="http://schemas.microsoft.com/office/powerpoint/2010/main" val="952296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51FF1-52E7-BD37-6996-8E8A36211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12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B94CEC-FA41-CB93-A299-6EA2B5623FB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99287" y="1058392"/>
            <a:ext cx="11648871" cy="5460517"/>
          </a:xfrm>
        </p:spPr>
        <p:txBody>
          <a:bodyPr lIns="91440" tIns="45720" rIns="91440" bIns="45720" rtlCol="0" anchor="t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b="1">
                <a:latin typeface="Tisa Offc Serif Pro"/>
              </a:rPr>
              <a:t>Code as Policies (</a:t>
            </a:r>
            <a:r>
              <a:rPr lang="en-IN" b="1" err="1">
                <a:latin typeface="Tisa Offc Serif Pro"/>
              </a:rPr>
              <a:t>CaP</a:t>
            </a:r>
            <a:r>
              <a:rPr lang="en-IN" b="1">
                <a:latin typeface="Tisa Offc Serif Pro"/>
              </a:rPr>
              <a:t>)</a:t>
            </a:r>
            <a:r>
              <a:rPr lang="en-IN">
                <a:latin typeface="Tisa Offc Serif Pro"/>
              </a:rPr>
              <a:t> reimagines robots using LLMs (Large Language Models) not just to generate answers, but to synthesize executable policy code from natural language commands.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>
                <a:latin typeface="Tisa Offc Serif Pro"/>
              </a:rPr>
              <a:t>Robots receive natural language → LLM writes Python policy code → Code controls perception, planning, and control APIs.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>
                <a:latin typeface="Tisa Offc Serif Pro"/>
              </a:rPr>
              <a:t>Language Model Programs (LMPs): LLM generates modular Python code, calling perception APIs (e.g., object detection) and control APIs (e.g., move, pick).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>
                <a:latin typeface="Tisa Offc Serif Pro"/>
              </a:rPr>
              <a:t>Hierarchical Code Generation:</a:t>
            </a:r>
            <a:r>
              <a:rPr lang="en-US">
                <a:latin typeface="Tisa Offc Serif Pro"/>
              </a:rPr>
              <a:t> </a:t>
            </a:r>
          </a:p>
          <a:p>
            <a:pPr marL="971550" lvl="1" indent="-285750"/>
            <a:r>
              <a:rPr lang="en-US" sz="1400">
                <a:latin typeface="Tisa Offc Serif Pro"/>
              </a:rPr>
              <a:t>If undefined functions appear, the LLM recursively defines them.</a:t>
            </a:r>
          </a:p>
          <a:p>
            <a:pPr marL="971550" lvl="1" indent="-285750"/>
            <a:r>
              <a:rPr lang="en-US" sz="1400">
                <a:latin typeface="Tisa Offc Serif Pro"/>
              </a:rPr>
              <a:t>Allows building complex, multi-step behaviors.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>
              <a:latin typeface="Tisa Offc Serif Pro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>
                <a:latin typeface="Tisa Offc Serif Pro"/>
              </a:rPr>
              <a:t>Understand commands like "</a:t>
            </a:r>
            <a:r>
              <a:rPr lang="en-US" i="1">
                <a:latin typeface="Tisa Offc Serif Pro"/>
              </a:rPr>
              <a:t>put the block left of the bowl</a:t>
            </a:r>
            <a:r>
              <a:rPr lang="en-US">
                <a:latin typeface="Tisa Offc Serif Pro"/>
              </a:rPr>
              <a:t>" using geometry libraries (e.g., NumPy, Shapely).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>
                <a:latin typeface="Tisa Offc Serif Pro"/>
              </a:rPr>
              <a:t>Generalization to New Instructions: No retraining needed; simply give new commands.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>
                <a:latin typeface="Tisa Offc Serif Pro"/>
              </a:rPr>
              <a:t>Higher success rates than baselines like </a:t>
            </a:r>
            <a:r>
              <a:rPr lang="en-US" err="1">
                <a:latin typeface="Tisa Offc Serif Pro"/>
              </a:rPr>
              <a:t>CLIPort</a:t>
            </a:r>
            <a:r>
              <a:rPr lang="en-US">
                <a:latin typeface="Tisa Offc Serif Pro"/>
              </a:rPr>
              <a:t> and traditional language planners, especially:</a:t>
            </a:r>
          </a:p>
          <a:p>
            <a:pPr lvl="1"/>
            <a:r>
              <a:rPr lang="en-US" sz="1400">
                <a:latin typeface="Tisa Offc Serif Pro"/>
              </a:rPr>
              <a:t> In unseen attributes or novel instructions settings.</a:t>
            </a:r>
          </a:p>
          <a:p>
            <a:pPr lvl="1"/>
            <a:r>
              <a:rPr lang="en-US" sz="1400">
                <a:latin typeface="Tisa Offc Serif Pro"/>
              </a:rPr>
              <a:t> For long-horizon and spatial-geometric tasks</a:t>
            </a:r>
            <a:r>
              <a:rPr lang="en-US">
                <a:latin typeface="Tisa Offc Serif Pro"/>
              </a:rPr>
              <a:t>.</a:t>
            </a:r>
          </a:p>
          <a:p>
            <a:pPr lvl="1" indent="0">
              <a:buNone/>
            </a:pPr>
            <a:endParaRPr lang="en-US" sz="1400">
              <a:latin typeface="Tisa Offc Serif Pro"/>
            </a:endParaRPr>
          </a:p>
          <a:p>
            <a:pPr marL="971550" lvl="1" indent="-285750"/>
            <a:endParaRPr lang="en-US" sz="1400">
              <a:latin typeface="Tisa Offc Serif Pro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1F0D9EA-93F3-238C-39AB-92BA86289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288" y="339091"/>
            <a:ext cx="11648872" cy="495691"/>
          </a:xfrm>
        </p:spPr>
        <p:txBody>
          <a:bodyPr lIns="91440" tIns="45720" rIns="91440" bIns="45720" rtlCol="0" anchor="ctr"/>
          <a:lstStyle/>
          <a:p>
            <a:r>
              <a:rPr lang="en-IN"/>
              <a:t>Proposed Idea in the base paper: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6A931B-178E-EA4C-5D2E-9A66D030AAD6}"/>
              </a:ext>
            </a:extLst>
          </p:cNvPr>
          <p:cNvSpPr txBox="1"/>
          <p:nvPr/>
        </p:nvSpPr>
        <p:spPr>
          <a:xfrm>
            <a:off x="101600" y="6388099"/>
            <a:ext cx="9664699" cy="4063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Liang, Jacky, et al. "Code as policies: Language model programs for embodied control." </a:t>
            </a:r>
            <a:r>
              <a:rPr lang="en-GB" sz="1000" i="1">
                <a:solidFill>
                  <a:srgbClr val="222222"/>
                </a:solidFill>
                <a:latin typeface="Arial"/>
                <a:cs typeface="Arial"/>
              </a:rPr>
              <a:t>2023 IEEE International Conference on Robotics and Automation (ICRA)</a:t>
            </a:r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. IEEE, 2023.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30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2A8F3-81F6-E8EA-1C45-9E0D6F181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FB32F9-878F-B205-EBB6-1929146C0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13</a:t>
            </a:fld>
            <a:endParaRPr lang="en-GB" noProof="0"/>
          </a:p>
        </p:txBody>
      </p:sp>
      <p:pic>
        <p:nvPicPr>
          <p:cNvPr id="3" name="Content Placeholder 2" descr="A diagram of a flowchart&#10;&#10;AI-generated content may be incorrect.">
            <a:extLst>
              <a:ext uri="{FF2B5EF4-FFF2-40B4-BE49-F238E27FC236}">
                <a16:creationId xmlns:a16="http://schemas.microsoft.com/office/drawing/2014/main" id="{77C0FF51-D6F6-E10C-6CCC-23360F440EBE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1306286" y="853049"/>
            <a:ext cx="6950529" cy="568491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32C8EAA7-29BE-E132-68C1-658019CEC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288" y="339091"/>
            <a:ext cx="11648872" cy="495691"/>
          </a:xfrm>
        </p:spPr>
        <p:txBody>
          <a:bodyPr/>
          <a:lstStyle/>
          <a:p>
            <a:r>
              <a:rPr lang="en-IN" sz="3200"/>
              <a:t>Flow Chart:</a:t>
            </a:r>
          </a:p>
        </p:txBody>
      </p:sp>
    </p:spTree>
    <p:extLst>
      <p:ext uri="{BB962C8B-B14F-4D97-AF65-F5344CB8AC3E}">
        <p14:creationId xmlns:p14="http://schemas.microsoft.com/office/powerpoint/2010/main" val="744728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Generative Ai Icon Llm Images - Free Download on Freepik">
            <a:extLst>
              <a:ext uri="{FF2B5EF4-FFF2-40B4-BE49-F238E27FC236}">
                <a16:creationId xmlns:a16="http://schemas.microsoft.com/office/drawing/2014/main" id="{0245D079-7A4B-DB78-9D18-2EAB1D406D2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197" r="1" b="6680"/>
          <a:stretch/>
        </p:blipFill>
        <p:spPr>
          <a:xfrm>
            <a:off x="5001610" y="10"/>
            <a:ext cx="7609489" cy="6857990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B66BD-B520-98DB-917A-A9129CBA4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noProof="0"/>
              <a:t>Conference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16C071-E2AD-91DE-0656-BA0E6B5A4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18D65601-5AE2-46FC-B138-694DDD2B510D}" type="slidenum">
              <a:rPr lang="en-GB" noProof="0" smtClean="0"/>
              <a:pPr rtl="0">
                <a:spcAft>
                  <a:spcPts val="600"/>
                </a:spcAft>
              </a:pPr>
              <a:t>14</a:t>
            </a:fld>
            <a:endParaRPr lang="en-GB" noProof="0"/>
          </a:p>
        </p:txBody>
      </p:sp>
      <p:sp>
        <p:nvSpPr>
          <p:cNvPr id="13" name="Title 6">
            <a:extLst>
              <a:ext uri="{FF2B5EF4-FFF2-40B4-BE49-F238E27FC236}">
                <a16:creationId xmlns:a16="http://schemas.microsoft.com/office/drawing/2014/main" id="{E054F297-7179-4F9C-7C5C-AAA92F0D1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2" y="1825628"/>
            <a:ext cx="4924768" cy="691726"/>
          </a:xfrm>
        </p:spPr>
        <p:txBody>
          <a:bodyPr lIns="91440" tIns="45720" rIns="91440" bIns="45720" rtlCol="0" anchor="ctr"/>
          <a:lstStyle/>
          <a:p>
            <a:r>
              <a:rPr lang="en-US" sz="4000" b="1">
                <a:solidFill>
                  <a:srgbClr val="0070C0"/>
                </a:solidFill>
              </a:rPr>
              <a:t>Proposed Extension</a:t>
            </a:r>
          </a:p>
        </p:txBody>
      </p:sp>
    </p:spTree>
    <p:extLst>
      <p:ext uri="{BB962C8B-B14F-4D97-AF65-F5344CB8AC3E}">
        <p14:creationId xmlns:p14="http://schemas.microsoft.com/office/powerpoint/2010/main" val="456877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43CD6-3447-8CC5-9593-2E75433C4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07531C-2CD7-AAD7-BE0F-922E6ADFD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15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6A1588-AE29-4D8C-CDEF-D85FF706FDE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3385" y="856254"/>
            <a:ext cx="11619564" cy="1696994"/>
          </a:xfrm>
        </p:spPr>
        <p:txBody>
          <a:bodyPr lIns="91440" tIns="45720" rIns="91440" bIns="4572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>
                <a:latin typeface="Tisa Offc Serif Pro"/>
                <a:ea typeface="+mn-lt"/>
                <a:cs typeface="+mn-lt"/>
              </a:rPr>
              <a:t>Objective: </a:t>
            </a:r>
            <a:r>
              <a:rPr lang="en-IN">
                <a:latin typeface="Tisa Offc Serif Pro"/>
                <a:ea typeface="+mn-lt"/>
                <a:cs typeface="+mn-lt"/>
              </a:rPr>
              <a:t>Test if an open-source code model (CodeLLaMA) could replicate Code as Policies </a:t>
            </a:r>
            <a:r>
              <a:rPr lang="en-IN" err="1">
                <a:latin typeface="Tisa Offc Serif Pro"/>
                <a:ea typeface="+mn-lt"/>
                <a:cs typeface="+mn-lt"/>
              </a:rPr>
              <a:t>behavior</a:t>
            </a:r>
            <a:r>
              <a:rPr lang="en-IN">
                <a:latin typeface="Tisa Offc Serif Pro"/>
                <a:ea typeface="+mn-lt"/>
                <a:cs typeface="+mn-lt"/>
              </a:rPr>
              <a:t> with similar prompts.</a:t>
            </a:r>
            <a:endParaRPr lang="en-US">
              <a:latin typeface="Tisa Offc Serif Pro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>
                <a:latin typeface="Tisa Offc Serif Pro"/>
                <a:ea typeface="+mn-lt"/>
                <a:cs typeface="+mn-lt"/>
              </a:rPr>
              <a:t>  </a:t>
            </a:r>
            <a:r>
              <a:rPr lang="en-IN" b="1">
                <a:latin typeface="Tisa Offc Serif Pro"/>
                <a:ea typeface="+mn-lt"/>
                <a:cs typeface="+mn-lt"/>
              </a:rPr>
              <a:t>  CodeLLaMA </a:t>
            </a:r>
            <a:r>
              <a:rPr lang="en-IN">
                <a:latin typeface="Tisa Offc Serif Pro"/>
                <a:ea typeface="+mn-lt"/>
                <a:cs typeface="+mn-lt"/>
              </a:rPr>
              <a:t>often failed to produce meaningful code:</a:t>
            </a:r>
            <a:endParaRPr lang="en-IN">
              <a:latin typeface="Tisa Offc Serif Pro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400">
                <a:latin typeface="Tisa Offc Serif Pro"/>
                <a:ea typeface="+mn-lt"/>
                <a:cs typeface="+mn-lt"/>
              </a:rPr>
              <a:t>Generated irrelevant or generic code snippets.</a:t>
            </a:r>
            <a:endParaRPr lang="en-IN" sz="1400">
              <a:latin typeface="Tisa Offc Serif Pro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400">
                <a:latin typeface="Tisa Offc Serif Pro"/>
                <a:ea typeface="+mn-lt"/>
                <a:cs typeface="+mn-lt"/>
              </a:rPr>
              <a:t>Repeated few-shot examples verbatim without adapting to the new task.</a:t>
            </a:r>
            <a:endParaRPr lang="en-IN" sz="1400">
              <a:latin typeface="Tisa Offc Serif Pro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400">
                <a:latin typeface="Tisa Offc Serif Pro"/>
                <a:ea typeface="+mn-lt"/>
                <a:cs typeface="+mn-lt"/>
              </a:rPr>
              <a:t>Sometimes hallucinated completely unrelated outputs.</a:t>
            </a:r>
            <a:endParaRPr lang="en-IN" sz="1400">
              <a:latin typeface="Tisa Offc Serif Pro"/>
            </a:endParaRPr>
          </a:p>
          <a:p>
            <a:pPr marL="971550" lvl="1">
              <a:buFont typeface="Arial" panose="020B0604020202020204" pitchFamily="34" charset="0"/>
              <a:buChar char="•"/>
            </a:pPr>
            <a:endParaRPr lang="en-IN" sz="1400">
              <a:latin typeface="Tisa Offc Serif Pr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>
              <a:latin typeface="Tisa Offc Serif Pro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11D54B5-B628-4F7A-069F-56DF095DA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385" y="135122"/>
            <a:ext cx="11376729" cy="495691"/>
          </a:xfrm>
        </p:spPr>
        <p:txBody>
          <a:bodyPr lIns="91440" tIns="45720" rIns="91440" bIns="45720" rtlCol="0" anchor="ctr"/>
          <a:lstStyle/>
          <a:p>
            <a:r>
              <a:rPr lang="en-IN">
                <a:ea typeface="+mj-lt"/>
                <a:cs typeface="+mj-lt"/>
              </a:rPr>
              <a:t>Initial Experiments with CodeLLaMA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033828-0D00-2121-227E-AD8C706F4228}"/>
              </a:ext>
            </a:extLst>
          </p:cNvPr>
          <p:cNvSpPr txBox="1"/>
          <p:nvPr/>
        </p:nvSpPr>
        <p:spPr>
          <a:xfrm>
            <a:off x="58340" y="4972165"/>
            <a:ext cx="4811996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IN" sz="1400" b="1">
                <a:latin typeface="Tisa Offc Serif Pro"/>
                <a:ea typeface="+mn-lt"/>
                <a:cs typeface="+mn-lt"/>
              </a:rPr>
              <a:t>  Key Insight:</a:t>
            </a:r>
            <a:endParaRPr lang="en-IN" sz="1400">
              <a:latin typeface="Tisa Offc Serif Pro"/>
              <a:ea typeface="+mn-lt"/>
              <a:cs typeface="+mn-lt"/>
            </a:endParaRPr>
          </a:p>
          <a:p>
            <a:endParaRPr lang="en-IN" sz="1400" b="1">
              <a:latin typeface="Tisa Offc Serif Pro"/>
              <a:ea typeface="+mn-lt"/>
              <a:cs typeface="+mn-lt"/>
            </a:endParaRPr>
          </a:p>
          <a:p>
            <a:pPr lvl="1">
              <a:buFont typeface="Courier New"/>
              <a:buChar char="o"/>
            </a:pPr>
            <a:r>
              <a:rPr lang="en-IN" sz="1400">
                <a:latin typeface="Tisa Offc Serif Pro"/>
                <a:ea typeface="+mn-lt"/>
                <a:cs typeface="+mn-lt"/>
              </a:rPr>
              <a:t> Model capability matters as much as prompting: Simply reusing prompts on weaker models is insufficient without strong few-shot reasoning.</a:t>
            </a:r>
            <a:endParaRPr lang="en-IN">
              <a:latin typeface="Tisa Offc Serif Pro"/>
            </a:endParaRPr>
          </a:p>
          <a:p>
            <a:pPr>
              <a:buFont typeface="Arial"/>
              <a:buChar char="•"/>
            </a:pPr>
            <a:endParaRPr lang="en-IN" sz="1400">
              <a:latin typeface="Tisa Offc Serif Pro"/>
              <a:ea typeface="+mn-lt"/>
              <a:cs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8E1FCB-422E-61FF-D4EB-BBD91D268D1A}"/>
              </a:ext>
            </a:extLst>
          </p:cNvPr>
          <p:cNvSpPr txBox="1"/>
          <p:nvPr/>
        </p:nvSpPr>
        <p:spPr>
          <a:xfrm>
            <a:off x="63985" y="2943297"/>
            <a:ext cx="6439190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400" b="1">
                <a:latin typeface="Tisa Offc Serif Pro"/>
                <a:ea typeface="+mn-lt"/>
                <a:cs typeface="+mn-lt"/>
              </a:rPr>
              <a:t>Weaker models struggled with:</a:t>
            </a:r>
            <a:endParaRPr lang="en-US" sz="1400" b="1">
              <a:latin typeface="Tisa Offc Serif Pro"/>
            </a:endParaRPr>
          </a:p>
          <a:p>
            <a:endParaRPr lang="en-GB" sz="1400">
              <a:latin typeface="Tisa Offc Serif Pro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1400">
                <a:latin typeface="Tisa Offc Serif Pro"/>
                <a:ea typeface="+mn-lt"/>
                <a:cs typeface="+mn-lt"/>
              </a:rPr>
              <a:t>Few-shot generalization.</a:t>
            </a:r>
            <a:endParaRPr lang="en-GB" sz="1400">
              <a:latin typeface="Tisa Offc Serif Pro"/>
            </a:endParaRPr>
          </a:p>
          <a:p>
            <a:endParaRPr lang="en-GB" sz="1400">
              <a:latin typeface="Tisa Offc Serif Pro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1400">
                <a:latin typeface="Tisa Offc Serif Pro"/>
                <a:ea typeface="+mn-lt"/>
                <a:cs typeface="+mn-lt"/>
              </a:rPr>
              <a:t>Logical task reasoning.</a:t>
            </a:r>
            <a:endParaRPr lang="en-GB" sz="1400">
              <a:latin typeface="Tisa Offc Serif Pro"/>
            </a:endParaRPr>
          </a:p>
          <a:p>
            <a:pPr marL="285750" indent="-285750">
              <a:buFont typeface="Arial"/>
              <a:buChar char="•"/>
            </a:pPr>
            <a:endParaRPr lang="en-GB" sz="1400">
              <a:latin typeface="Tisa Offc Serif Pro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1400">
                <a:latin typeface="Tisa Offc Serif Pro"/>
                <a:ea typeface="+mn-lt"/>
                <a:cs typeface="+mn-lt"/>
              </a:rPr>
              <a:t>Maintaining context coherence.</a:t>
            </a:r>
            <a:endParaRPr lang="en-GB" sz="1400">
              <a:latin typeface="Tisa Offc Serif Pro"/>
            </a:endParaRPr>
          </a:p>
          <a:p>
            <a:pPr algn="l"/>
            <a:endParaRPr lang="en-GB" sz="1400">
              <a:latin typeface="Tisa Offc Serif Pro"/>
            </a:endParaRPr>
          </a:p>
        </p:txBody>
      </p:sp>
      <p:pic>
        <p:nvPicPr>
          <p:cNvPr id="10" name="Picture 9" descr="A computer screen shot of a code&#10;&#10;AI-generated content may be incorrect.">
            <a:extLst>
              <a:ext uri="{FF2B5EF4-FFF2-40B4-BE49-F238E27FC236}">
                <a16:creationId xmlns:a16="http://schemas.microsoft.com/office/drawing/2014/main" id="{B911191F-9C8A-4CE8-337C-27C01B79A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4831" y="2815765"/>
            <a:ext cx="7497169" cy="402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049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6AD9E0-5F2B-3987-1CFE-6870A46E2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E0EC1A-6AAE-92DC-C5D2-9A142D867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16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2689A4-00FD-2889-3DA9-6D7BC3E080E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3385" y="856254"/>
            <a:ext cx="11619564" cy="2149468"/>
          </a:xfrm>
        </p:spPr>
        <p:txBody>
          <a:bodyPr lIns="91440" tIns="45720" rIns="91440" bIns="4572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IN" b="1">
                <a:latin typeface="Tisa Offc Serif Pro"/>
                <a:ea typeface="+mn-lt"/>
                <a:cs typeface="+mn-lt"/>
              </a:rPr>
              <a:t>   Switch to GPT-4:</a:t>
            </a:r>
          </a:p>
          <a:p>
            <a:pPr lvl="1" indent="0">
              <a:spcAft>
                <a:spcPts val="1200"/>
              </a:spcAft>
            </a:pPr>
            <a:r>
              <a:rPr lang="en-IN" sz="1400" b="1" spc="100">
                <a:latin typeface="Tisa Offc Serif Pro"/>
                <a:ea typeface="+mn-lt"/>
                <a:cs typeface="+mn-lt"/>
              </a:rPr>
              <a:t> </a:t>
            </a:r>
            <a:r>
              <a:rPr lang="en-IN" sz="1400" spc="100">
                <a:latin typeface="Tisa Offc Serif Pro"/>
                <a:ea typeface="+mn-lt"/>
                <a:cs typeface="+mn-lt"/>
              </a:rPr>
              <a:t>Recognized that better reasoning and generalization was needed.</a:t>
            </a:r>
          </a:p>
          <a:p>
            <a:pPr marL="971550" lvl="1">
              <a:buChar char="•"/>
            </a:pPr>
            <a:r>
              <a:rPr lang="en-IN" sz="1400" spc="0">
                <a:latin typeface="Tisa Offc Serif Pro"/>
                <a:ea typeface="+mn-lt"/>
                <a:cs typeface="+mn-lt"/>
              </a:rPr>
              <a:t>Transitioned to </a:t>
            </a:r>
            <a:r>
              <a:rPr lang="en-IN" sz="1400" b="1" spc="0">
                <a:latin typeface="Tisa Offc Serif Pro"/>
                <a:ea typeface="+mn-lt"/>
                <a:cs typeface="+mn-lt"/>
              </a:rPr>
              <a:t>GPT-4 (specifically GPT-4o-mini)</a:t>
            </a:r>
            <a:r>
              <a:rPr lang="en-IN" sz="1400" spc="0">
                <a:latin typeface="Tisa Offc Serif Pro"/>
                <a:ea typeface="+mn-lt"/>
                <a:cs typeface="+mn-lt"/>
              </a:rPr>
              <a:t>, offering:</a:t>
            </a:r>
          </a:p>
          <a:p>
            <a:pPr marL="1428750" lvl="2">
              <a:buFont typeface="Wingdings" panose="020B0604020202020204" pitchFamily="34" charset="0"/>
              <a:buChar char="§"/>
            </a:pPr>
            <a:r>
              <a:rPr lang="en-IN" sz="1400" spc="0">
                <a:latin typeface="Tisa Offc Serif Pro"/>
                <a:ea typeface="+mn-lt"/>
                <a:cs typeface="+mn-lt"/>
              </a:rPr>
              <a:t>Stronger few-shot learning.</a:t>
            </a:r>
            <a:endParaRPr lang="en-IN" sz="1400">
              <a:latin typeface="Tisa Offc Serif Pro"/>
              <a:ea typeface="+mn-lt"/>
              <a:cs typeface="+mn-lt"/>
            </a:endParaRPr>
          </a:p>
          <a:p>
            <a:pPr marL="1428750" lvl="2">
              <a:buFont typeface="Wingdings" panose="020B0604020202020204" pitchFamily="34" charset="0"/>
              <a:buChar char="§"/>
            </a:pPr>
            <a:r>
              <a:rPr lang="en-IN" sz="1400" spc="0">
                <a:latin typeface="Tisa Offc Serif Pro"/>
                <a:ea typeface="+mn-lt"/>
                <a:cs typeface="+mn-lt"/>
              </a:rPr>
              <a:t>Better structured code output.</a:t>
            </a:r>
            <a:endParaRPr lang="en-IN" sz="1400">
              <a:latin typeface="Tisa Offc Serif Pro"/>
              <a:ea typeface="+mn-lt"/>
              <a:cs typeface="+mn-lt"/>
            </a:endParaRPr>
          </a:p>
          <a:p>
            <a:pPr marL="1428750" lvl="2">
              <a:buFont typeface="Wingdings" panose="020B0604020202020204" pitchFamily="34" charset="0"/>
              <a:buChar char="§"/>
            </a:pPr>
            <a:r>
              <a:rPr lang="en-IN" sz="1400" spc="0">
                <a:latin typeface="Tisa Offc Serif Pro"/>
                <a:ea typeface="+mn-lt"/>
                <a:cs typeface="+mn-lt"/>
              </a:rPr>
              <a:t>Deeper spatial and logical task understanding.</a:t>
            </a:r>
            <a:endParaRPr lang="en-IN" sz="1400">
              <a:latin typeface="Tisa Offc Serif Pro"/>
            </a:endParaRPr>
          </a:p>
          <a:p>
            <a:pPr lvl="2">
              <a:buFont typeface="Wingdings" panose="020B0604020202020204" pitchFamily="34" charset="0"/>
              <a:buChar char="§"/>
            </a:pPr>
            <a:endParaRPr lang="en-IN" sz="1400">
              <a:latin typeface="Tisa Offc Serif Pro"/>
              <a:ea typeface="+mn-lt"/>
              <a:cs typeface="+mn-lt"/>
            </a:endParaRPr>
          </a:p>
          <a:p>
            <a:endParaRPr lang="en-IN">
              <a:latin typeface="Tisa Offc Serif Pro"/>
              <a:ea typeface="+mn-lt"/>
              <a:cs typeface="+mn-l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5E3D47-012B-F64E-3589-407CF27B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385" y="135122"/>
            <a:ext cx="11376729" cy="495691"/>
          </a:xfrm>
        </p:spPr>
        <p:txBody>
          <a:bodyPr lIns="91440" tIns="45720" rIns="91440" bIns="45720" rtlCol="0" anchor="ctr"/>
          <a:lstStyle/>
          <a:p>
            <a:r>
              <a:rPr lang="en-IN">
                <a:ea typeface="+mj-lt"/>
                <a:cs typeface="+mj-lt"/>
              </a:rPr>
              <a:t>Transition to GPT-4 and Advanced Prompt Engineering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F4AB9E-2E7E-7D41-CAF5-3F428E7E037A}"/>
              </a:ext>
            </a:extLst>
          </p:cNvPr>
          <p:cNvSpPr txBox="1"/>
          <p:nvPr/>
        </p:nvSpPr>
        <p:spPr>
          <a:xfrm>
            <a:off x="295" y="3012262"/>
            <a:ext cx="11899900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1400" b="1">
                <a:latin typeface="Tisa Offc Serif Pro"/>
                <a:ea typeface="+mn-lt"/>
                <a:cs typeface="+mn-lt"/>
              </a:rPr>
              <a:t>Prompt Engineering Improvements:</a:t>
            </a:r>
          </a:p>
          <a:p>
            <a:pPr marL="285750" indent="-285750">
              <a:buFont typeface="Arial"/>
              <a:buChar char="•"/>
            </a:pPr>
            <a:endParaRPr lang="en-GB" sz="1400" b="1">
              <a:latin typeface="Tisa Offc Serif Pro"/>
              <a:ea typeface="+mn-lt"/>
              <a:cs typeface="+mn-lt"/>
            </a:endParaRPr>
          </a:p>
          <a:p>
            <a:pPr marL="457200">
              <a:buFont typeface="Arial"/>
              <a:buChar char="•"/>
            </a:pPr>
            <a:r>
              <a:rPr lang="en-GB" sz="1400" b="1">
                <a:latin typeface="Tisa Offc Serif Pro"/>
                <a:ea typeface="+mn-lt"/>
                <a:cs typeface="+mn-lt"/>
              </a:rPr>
              <a:t>   Explicit Output Constraints:</a:t>
            </a:r>
            <a:endParaRPr lang="en-GB" sz="1400" b="1">
              <a:latin typeface="Tisa Offc Serif Pro"/>
            </a:endParaRPr>
          </a:p>
          <a:p>
            <a:pPr lvl="2">
              <a:buFont typeface="Wingdings"/>
              <a:buChar char="§"/>
            </a:pPr>
            <a:r>
              <a:rPr lang="en-GB" sz="1400">
                <a:latin typeface="Tisa Offc Serif Pro"/>
                <a:ea typeface="+mn-lt"/>
                <a:cs typeface="+mn-lt"/>
              </a:rPr>
              <a:t> Instructed the model: "</a:t>
            </a:r>
            <a:r>
              <a:rPr lang="en-GB" sz="1400" i="1">
                <a:latin typeface="Tisa Offc Serif Pro"/>
                <a:ea typeface="+mn-lt"/>
                <a:cs typeface="+mn-lt"/>
              </a:rPr>
              <a:t>Only output code",  "No explanations or extra text".</a:t>
            </a:r>
            <a:endParaRPr lang="en-GB" sz="1400" i="1">
              <a:latin typeface="Tisa Offc Serif Pro"/>
            </a:endParaRPr>
          </a:p>
          <a:p>
            <a:pPr lvl="2">
              <a:buFont typeface="Wingdings"/>
              <a:buChar char="§"/>
            </a:pPr>
            <a:r>
              <a:rPr lang="en-GB" sz="1400">
                <a:latin typeface="Tisa Offc Serif Pro"/>
                <a:ea typeface="+mn-lt"/>
                <a:cs typeface="+mn-lt"/>
              </a:rPr>
              <a:t> Ensured clean, immediately executable Python outputs.</a:t>
            </a:r>
            <a:endParaRPr lang="en-GB" sz="1400">
              <a:latin typeface="Tisa Offc Serif Pro"/>
            </a:endParaRPr>
          </a:p>
          <a:p>
            <a:pPr lvl="2"/>
            <a:endParaRPr lang="en-GB" sz="1400">
              <a:latin typeface="Tisa Offc Serif Pro"/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GB" sz="1400" b="1">
                <a:latin typeface="Tisa Offc Serif Pro"/>
                <a:ea typeface="+mn-lt"/>
                <a:cs typeface="+mn-lt"/>
              </a:rPr>
              <a:t>Prompt Pruning and Quality Control:</a:t>
            </a:r>
            <a:endParaRPr lang="en-GB" sz="1400">
              <a:latin typeface="Tisa Offc Serif Pro"/>
            </a:endParaRPr>
          </a:p>
          <a:p>
            <a:pPr lvl="2">
              <a:buFont typeface="Wingdings"/>
              <a:buChar char="§"/>
            </a:pPr>
            <a:r>
              <a:rPr lang="en-GB" sz="1400">
                <a:latin typeface="Tisa Offc Serif Pro"/>
                <a:ea typeface="+mn-lt"/>
                <a:cs typeface="+mn-lt"/>
              </a:rPr>
              <a:t>  Selected only the most representative, high-quality examples.</a:t>
            </a:r>
            <a:endParaRPr lang="en-GB" sz="1400">
              <a:latin typeface="Tisa Offc Serif Pro"/>
            </a:endParaRPr>
          </a:p>
          <a:p>
            <a:pPr lvl="2">
              <a:buFont typeface="Wingdings"/>
              <a:buChar char="§"/>
            </a:pPr>
            <a:r>
              <a:rPr lang="en-GB" sz="1400">
                <a:latin typeface="Tisa Offc Serif Pro"/>
                <a:ea typeface="+mn-lt"/>
                <a:cs typeface="+mn-lt"/>
              </a:rPr>
              <a:t>   Avoided confusing the model with too many or too simple samples</a:t>
            </a:r>
            <a:endParaRPr lang="en-GB" sz="1400">
              <a:latin typeface="Tisa Offc Serif Pro"/>
            </a:endParaRPr>
          </a:p>
          <a:p>
            <a:pPr marL="1200150" lvl="2" indent="-285750">
              <a:buFont typeface="Wingdings"/>
              <a:buChar char="§"/>
            </a:pPr>
            <a:endParaRPr lang="en-GB" sz="1400" b="1">
              <a:latin typeface="Tisa Offc Serif Pro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A28640-B99D-2C28-3B10-DF2C2B69A5E3}"/>
              </a:ext>
            </a:extLst>
          </p:cNvPr>
          <p:cNvSpPr txBox="1"/>
          <p:nvPr/>
        </p:nvSpPr>
        <p:spPr>
          <a:xfrm>
            <a:off x="139700" y="5410200"/>
            <a:ext cx="11430000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1400" b="1">
                <a:latin typeface="Tisa Offc Serif Pro"/>
                <a:ea typeface="+mn-lt"/>
                <a:cs typeface="+mn-lt"/>
              </a:rPr>
              <a:t>Impact of Improvements:</a:t>
            </a:r>
            <a:endParaRPr lang="en-US" sz="1400">
              <a:latin typeface="Tisa Offc Serif Pro"/>
            </a:endParaRPr>
          </a:p>
          <a:p>
            <a:pPr marL="742950" lvl="1" indent="-285750">
              <a:buFont typeface="Arial"/>
              <a:buChar char="•"/>
            </a:pPr>
            <a:r>
              <a:rPr lang="en-GB" sz="1400">
                <a:latin typeface="Tisa Offc Serif Pro"/>
                <a:ea typeface="+mn-lt"/>
                <a:cs typeface="+mn-lt"/>
              </a:rPr>
              <a:t>GPT-4 could generate modular, reusable plans even for </a:t>
            </a:r>
            <a:r>
              <a:rPr lang="en-GB" sz="1400" i="1">
                <a:latin typeface="Tisa Offc Serif Pro"/>
                <a:ea typeface="+mn-lt"/>
                <a:cs typeface="+mn-lt"/>
              </a:rPr>
              <a:t>novel instructions</a:t>
            </a:r>
            <a:r>
              <a:rPr lang="en-GB" sz="1400">
                <a:latin typeface="Tisa Offc Serif Pro"/>
                <a:ea typeface="+mn-lt"/>
                <a:cs typeface="+mn-lt"/>
              </a:rPr>
              <a:t> not seen in the prompt.</a:t>
            </a:r>
            <a:endParaRPr lang="en-GB" sz="1400">
              <a:latin typeface="Tisa Offc Serif Pro"/>
            </a:endParaRPr>
          </a:p>
          <a:p>
            <a:pPr marL="742950" lvl="1" indent="-285750">
              <a:buFont typeface="Arial"/>
              <a:buChar char="•"/>
            </a:pPr>
            <a:r>
              <a:rPr lang="en-GB" sz="1400">
                <a:latin typeface="Tisa Offc Serif Pro"/>
                <a:ea typeface="+mn-lt"/>
                <a:cs typeface="+mn-lt"/>
              </a:rPr>
              <a:t>Synthesized logical intermediate steps where necessary.</a:t>
            </a:r>
            <a:endParaRPr lang="en-GB" sz="1400">
              <a:latin typeface="Tisa Offc Serif Pro"/>
            </a:endParaRPr>
          </a:p>
          <a:p>
            <a:pPr marL="742950" lvl="1" indent="-285750">
              <a:buFont typeface="Arial"/>
              <a:buChar char="•"/>
            </a:pPr>
            <a:r>
              <a:rPr lang="en-GB" sz="1400">
                <a:latin typeface="Tisa Offc Serif Pro"/>
                <a:ea typeface="+mn-lt"/>
                <a:cs typeface="+mn-lt"/>
              </a:rPr>
              <a:t>Achieved performance </a:t>
            </a:r>
            <a:r>
              <a:rPr lang="en-GB" sz="1400" i="1">
                <a:latin typeface="Tisa Offc Serif Pro"/>
                <a:ea typeface="+mn-lt"/>
                <a:cs typeface="+mn-lt"/>
              </a:rPr>
              <a:t>comparable to or exceeding</a:t>
            </a:r>
            <a:r>
              <a:rPr lang="en-GB" sz="1400">
                <a:latin typeface="Tisa Offc Serif Pro"/>
                <a:ea typeface="+mn-lt"/>
                <a:cs typeface="+mn-lt"/>
              </a:rPr>
              <a:t> the original Code as Policies results.</a:t>
            </a:r>
            <a:endParaRPr lang="en-GB" sz="1400">
              <a:latin typeface="Tisa Offc Serif Pro"/>
            </a:endParaRPr>
          </a:p>
          <a:p>
            <a:pPr algn="l"/>
            <a:endParaRPr lang="en-GB" sz="1400">
              <a:latin typeface="Tisa Offc Serif Pro"/>
            </a:endParaRPr>
          </a:p>
        </p:txBody>
      </p:sp>
    </p:spTree>
    <p:extLst>
      <p:ext uri="{BB962C8B-B14F-4D97-AF65-F5344CB8AC3E}">
        <p14:creationId xmlns:p14="http://schemas.microsoft.com/office/powerpoint/2010/main" val="2157635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22F1072-4230-5767-F142-B82FCA8B69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52BA90-C097-85A8-25C7-C887C6096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BD77B2-D6B9-2E10-8316-DAAEC9E8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AA5F04-B9B2-8FC1-542D-2DDAC7930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pPr rtl="0"/>
              <a:t>17</a:t>
            </a:fld>
            <a:endParaRPr lang="en-GB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13B783-7C8C-D7C9-4868-E0F25369F8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456" y="1714651"/>
            <a:ext cx="10001972" cy="2609103"/>
          </a:xfrm>
        </p:spPr>
        <p:txBody>
          <a:bodyPr lIns="91440" tIns="45720" rIns="91440" bIns="45720" rtlCol="0" anchor="ctr"/>
          <a:lstStyle/>
          <a:p>
            <a:r>
              <a:rPr lang="en-GB" sz="4000" b="1" i="0">
                <a:solidFill>
                  <a:srgbClr val="0070C0"/>
                </a:solidFill>
                <a:ea typeface="+mj-lt"/>
                <a:cs typeface="+mj-lt"/>
              </a:rPr>
              <a:t>Results – Code Generation Examples with GPT-4o</a:t>
            </a:r>
            <a:endParaRPr lang="en-US" sz="4000" b="1"/>
          </a:p>
        </p:txBody>
      </p:sp>
    </p:spTree>
    <p:extLst>
      <p:ext uri="{BB962C8B-B14F-4D97-AF65-F5344CB8AC3E}">
        <p14:creationId xmlns:p14="http://schemas.microsoft.com/office/powerpoint/2010/main" val="758500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475A9A25-2032-7074-747F-A19FF4788C4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12" r="126" b="57191"/>
          <a:stretch/>
        </p:blipFill>
        <p:spPr>
          <a:xfrm>
            <a:off x="5635910" y="1716593"/>
            <a:ext cx="6556113" cy="3774211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16A131-B5FD-5D78-ADD5-4689696AB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240DE5-0912-525E-AA5C-64B75381792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r>
              <a:rPr lang="en-GB">
                <a:latin typeface="Tisa Offc Serif Pro"/>
                <a:ea typeface="+mn-lt"/>
                <a:cs typeface="+mn-lt"/>
              </a:rPr>
              <a:t>Model parsed object name and location correctly.</a:t>
            </a:r>
            <a:endParaRPr lang="en-US">
              <a:latin typeface="Tisa Offc Serif Pro"/>
            </a:endParaRPr>
          </a:p>
          <a:p>
            <a:pPr marL="285750" indent="-285750">
              <a:buFont typeface="Arial"/>
              <a:buChar char="•"/>
            </a:pPr>
            <a:r>
              <a:rPr lang="en-GB">
                <a:latin typeface="Tisa Offc Serif Pro"/>
                <a:ea typeface="+mn-lt"/>
                <a:cs typeface="+mn-lt"/>
              </a:rPr>
              <a:t>Generated structured code that computed displacement and executed precise move operations.</a:t>
            </a:r>
            <a:endParaRPr lang="en-GB">
              <a:latin typeface="Tisa Offc Serif Pro"/>
            </a:endParaRPr>
          </a:p>
          <a:p>
            <a:pPr marL="285750" indent="-285750">
              <a:buFont typeface="Arial"/>
              <a:buChar char="•"/>
            </a:pPr>
            <a:r>
              <a:rPr lang="en-GB">
                <a:latin typeface="Tisa Offc Serif Pro"/>
                <a:ea typeface="+mn-lt"/>
                <a:cs typeface="+mn-lt"/>
              </a:rPr>
              <a:t>Organized functions modularly (e.g., </a:t>
            </a:r>
            <a:r>
              <a:rPr lang="en-GB" err="1">
                <a:latin typeface="Tisa Offc Serif Pro"/>
              </a:rPr>
              <a:t>parse_position</a:t>
            </a:r>
            <a:r>
              <a:rPr lang="en-GB">
                <a:latin typeface="Tisa Offc Serif Pro"/>
                <a:ea typeface="+mn-lt"/>
                <a:cs typeface="+mn-lt"/>
              </a:rPr>
              <a:t>, </a:t>
            </a:r>
            <a:r>
              <a:rPr lang="en-GB" err="1">
                <a:latin typeface="Tisa Offc Serif Pro"/>
              </a:rPr>
              <a:t>parse_obj_name</a:t>
            </a:r>
            <a:r>
              <a:rPr lang="en-GB">
                <a:latin typeface="Tisa Offc Serif Pro"/>
                <a:ea typeface="+mn-lt"/>
                <a:cs typeface="+mn-lt"/>
              </a:rPr>
              <a:t>).</a:t>
            </a:r>
            <a:endParaRPr lang="en-GB">
              <a:latin typeface="Tisa Offc Serif Pro"/>
            </a:endParaRPr>
          </a:p>
          <a:p>
            <a:endParaRPr lang="en-GB">
              <a:latin typeface="Tisa Offc Serif Pro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A1204-9FCE-FDB4-4B95-A6DC988F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20166-83D6-525D-348F-50B14CE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pPr rtl="0"/>
              <a:t>18</a:t>
            </a:fld>
            <a:endParaRPr lang="en-GB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646A859-E9A2-1CF5-699F-CCF7EDABC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2" y="1971678"/>
            <a:ext cx="4607268" cy="723476"/>
          </a:xfrm>
        </p:spPr>
        <p:txBody>
          <a:bodyPr lIns="91440" tIns="45720" rIns="91440" bIns="45720" rtlCol="0" anchor="ctr"/>
          <a:lstStyle/>
          <a:p>
            <a:r>
              <a:rPr lang="en-GB" b="1">
                <a:ea typeface="+mj-lt"/>
                <a:cs typeface="+mj-lt"/>
              </a:rPr>
              <a:t>Task 1:</a:t>
            </a:r>
            <a:r>
              <a:rPr lang="en-GB">
                <a:ea typeface="+mj-lt"/>
                <a:cs typeface="+mj-lt"/>
              </a:rPr>
              <a:t> </a:t>
            </a:r>
            <a:r>
              <a:rPr lang="en-GB" i="1">
                <a:ea typeface="+mj-lt"/>
                <a:cs typeface="+mj-lt"/>
              </a:rPr>
              <a:t>"Move the orange block by 10 cm"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927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B676F4-4303-B770-12FC-8400A62E5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36A37E-A8C1-8F75-6C55-1C10CA4FE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F3F75C-9F12-54B9-9161-70734F4DD84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32408" y="2898521"/>
            <a:ext cx="4614532" cy="3468961"/>
          </a:xfrm>
        </p:spPr>
        <p:txBody>
          <a:bodyPr lIns="91440" tIns="45720" rIns="91440" bIns="45720" rtlCol="0" anchor="t"/>
          <a:lstStyle/>
          <a:p>
            <a:pPr marL="285750" indent="-285750">
              <a:buChar char="•"/>
            </a:pPr>
            <a:r>
              <a:rPr lang="en-GB">
                <a:latin typeface="Tisa Offc Serif Pro"/>
                <a:ea typeface="+mn-lt"/>
                <a:cs typeface="+mn-lt"/>
              </a:rPr>
              <a:t> Understood and computed spatial relationships.</a:t>
            </a:r>
            <a:endParaRPr lang="en-US">
              <a:latin typeface="Tisa Offc Serif Pro"/>
              <a:ea typeface="+mn-lt"/>
              <a:cs typeface="+mn-lt"/>
            </a:endParaRPr>
          </a:p>
          <a:p>
            <a:pPr marL="285750" indent="-285750">
              <a:buChar char="•"/>
            </a:pPr>
            <a:r>
              <a:rPr lang="en-GB">
                <a:latin typeface="Tisa Offc Serif Pro"/>
                <a:ea typeface="+mn-lt"/>
                <a:cs typeface="+mn-lt"/>
              </a:rPr>
              <a:t> Identified "leftmost" and "rightmost" entities through sorting logic.</a:t>
            </a:r>
          </a:p>
          <a:p>
            <a:pPr marL="285750" indent="-285750">
              <a:buChar char="•"/>
            </a:pPr>
            <a:r>
              <a:rPr lang="en-GB">
                <a:latin typeface="Tisa Offc Serif Pro"/>
                <a:ea typeface="+mn-lt"/>
                <a:cs typeface="+mn-lt"/>
              </a:rPr>
              <a:t> Sequenced pick-and-place actions correctly with helper functions.</a:t>
            </a:r>
          </a:p>
          <a:p>
            <a:pPr marL="285750" indent="-285750">
              <a:buFont typeface="Arial"/>
              <a:buChar char="•"/>
            </a:pPr>
            <a:endParaRPr lang="en-GB">
              <a:latin typeface="Tisa Offc Serif Pro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A6893-4699-53E5-711A-093C5C0CF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DE970-055A-F339-FB35-2428838F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pPr rtl="0"/>
              <a:t>19</a:t>
            </a:fld>
            <a:endParaRPr lang="en-GB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053BDA1-C8E5-2FCB-9E49-C7C80C16C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672" y="1954931"/>
            <a:ext cx="4607268" cy="723476"/>
          </a:xfrm>
        </p:spPr>
        <p:txBody>
          <a:bodyPr lIns="91440" tIns="45720" rIns="91440" bIns="45720" rtlCol="0" anchor="ctr"/>
          <a:lstStyle/>
          <a:p>
            <a:r>
              <a:rPr lang="en-GB" b="1">
                <a:ea typeface="+mj-lt"/>
                <a:cs typeface="+mj-lt"/>
              </a:rPr>
              <a:t>Task 2:</a:t>
            </a:r>
            <a:r>
              <a:rPr lang="en-GB">
                <a:ea typeface="+mj-lt"/>
                <a:cs typeface="+mj-lt"/>
              </a:rPr>
              <a:t> </a:t>
            </a:r>
            <a:r>
              <a:rPr lang="en-GB" i="1">
                <a:ea typeface="+mj-lt"/>
                <a:cs typeface="+mj-lt"/>
              </a:rPr>
              <a:t>"Put the leftmost block on the rightmost bowl"</a:t>
            </a:r>
            <a:endParaRPr lang="en-US">
              <a:ea typeface="+mj-lt"/>
              <a:cs typeface="+mj-lt"/>
            </a:endParaRPr>
          </a:p>
        </p:txBody>
      </p:sp>
      <p:pic>
        <p:nvPicPr>
          <p:cNvPr id="10" name="Picture Placeholder 9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866FC971-988C-7A84-F24B-FDC6357A997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-633" t="3" r="27985" b="24186"/>
          <a:stretch/>
        </p:blipFill>
        <p:spPr>
          <a:xfrm>
            <a:off x="5654334" y="1720923"/>
            <a:ext cx="6540165" cy="4995524"/>
          </a:xfrm>
        </p:spPr>
      </p:pic>
    </p:spTree>
    <p:extLst>
      <p:ext uri="{BB962C8B-B14F-4D97-AF65-F5344CB8AC3E}">
        <p14:creationId xmlns:p14="http://schemas.microsoft.com/office/powerpoint/2010/main" val="3647347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7B7E5B3-F6B1-4A5C-A942-9728FEC57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177" y="631627"/>
            <a:ext cx="10915645" cy="558819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1C0FA35-FBFE-4B23-B0D5-ECBC4C905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89360" y="0"/>
            <a:ext cx="0" cy="171338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9B2324E-969D-4802-8BB3-E6EC3E221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242" y="1418953"/>
            <a:ext cx="5362575" cy="495691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rtl="0"/>
            <a:r>
              <a:rPr lang="en-GB"/>
              <a:t>Agenda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29909120-B013-4872-BAFC-11D63AAABDD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675242" y="2051170"/>
            <a:ext cx="5362575" cy="3532188"/>
          </a:xfrm>
        </p:spPr>
        <p:txBody>
          <a:bodyPr lIns="91440" tIns="45720" rIns="91440" bIns="45720" rtlCol="0" anchor="t"/>
          <a:lstStyle/>
          <a:p>
            <a:pPr rtl="0"/>
            <a:r>
              <a:rPr lang="en-GB" b="1">
                <a:latin typeface="Tisa Offc Serif Pro"/>
              </a:rPr>
              <a:t>Introduction</a:t>
            </a:r>
          </a:p>
          <a:p>
            <a:r>
              <a:rPr lang="en-GB" b="1">
                <a:latin typeface="Tisa Offc Serif Pro"/>
              </a:rPr>
              <a:t>Literature Survey</a:t>
            </a:r>
          </a:p>
          <a:p>
            <a:r>
              <a:rPr lang="en-GB" b="1">
                <a:latin typeface="Tisa Offc Serif Pro"/>
              </a:rPr>
              <a:t>Overview of the base paper </a:t>
            </a:r>
          </a:p>
          <a:p>
            <a:r>
              <a:rPr lang="en-GB" b="1">
                <a:latin typeface="Tisa Offc Serif Pro"/>
              </a:rPr>
              <a:t>Our Proposed Approach and extension </a:t>
            </a:r>
          </a:p>
          <a:p>
            <a:r>
              <a:rPr lang="en-GB" b="1">
                <a:latin typeface="Tisa Offc Serif Pro"/>
              </a:rPr>
              <a:t>Results</a:t>
            </a:r>
          </a:p>
          <a:p>
            <a:r>
              <a:rPr lang="en-GB" b="1">
                <a:latin typeface="Tisa Offc Serif Pro"/>
              </a:rPr>
              <a:t>Conclusion and Future Scope</a:t>
            </a:r>
          </a:p>
          <a:p>
            <a:endParaRPr lang="en-GB" b="1">
              <a:latin typeface="Tisa Offc Serif Pro"/>
            </a:endParaRPr>
          </a:p>
          <a:p>
            <a:endParaRPr lang="en-GB" b="1">
              <a:latin typeface="Tisa Offc Serif Pro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665B6-F02E-4FF8-AEBC-BEFA35EA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8D65601-5AE2-46FC-B138-694DDD2B510D}" type="slidenum">
              <a:rPr lang="en-GB" smtClean="0"/>
              <a:pPr rtl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007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2E38A-808A-1C30-4618-889E7034A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D45D9-56EC-23F1-BB12-5967F99B7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438C3-4619-842D-AE36-CAF56706DD1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32408" y="2898521"/>
            <a:ext cx="4614532" cy="3468961"/>
          </a:xfrm>
        </p:spPr>
        <p:txBody>
          <a:bodyPr lIns="91440" tIns="45720" rIns="91440" bIns="45720" rtlCol="0" anchor="t"/>
          <a:lstStyle/>
          <a:p>
            <a:pPr marL="285750" indent="-285750">
              <a:buChar char="•"/>
            </a:pPr>
            <a:r>
              <a:rPr lang="en-GB">
                <a:latin typeface="Tisa Offc Serif Pro"/>
                <a:ea typeface="+mn-lt"/>
                <a:cs typeface="+mn-lt"/>
              </a:rPr>
              <a:t>The model correctly matched each bowl to the nearest block by checking distances.</a:t>
            </a:r>
          </a:p>
          <a:p>
            <a:pPr marL="285750" indent="-285750">
              <a:buChar char="•"/>
            </a:pPr>
            <a:r>
              <a:rPr lang="en-GB">
                <a:latin typeface="Tisa Offc Serif Pro"/>
                <a:ea typeface="+mn-lt"/>
                <a:cs typeface="+mn-lt"/>
              </a:rPr>
              <a:t>The model was able to correctly identify the necessary operations and organize them into a series of recursive calls to low-level motion primitives (LMPs).</a:t>
            </a:r>
          </a:p>
          <a:p>
            <a:pPr marL="285750" indent="-285750">
              <a:buChar char="•"/>
            </a:pPr>
            <a:r>
              <a:rPr lang="en-GB">
                <a:latin typeface="Tisa Offc Serif Pro"/>
                <a:ea typeface="+mn-lt"/>
                <a:cs typeface="+mn-lt"/>
              </a:rPr>
              <a:t>The code showed that the model could break down the instruction into smaller steps and organize the actions properly, not just copy patterns.</a:t>
            </a:r>
            <a:endParaRPr lang="en-GB">
              <a:latin typeface="Tisa Offc Serif Pro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A7169-EC2C-4D7B-4779-88BE5E6F7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E9237-7B51-7029-132C-24400AE73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pPr rtl="0"/>
              <a:t>20</a:t>
            </a:fld>
            <a:endParaRPr lang="en-GB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2D72708-AA1D-30FB-97C4-5A5D384B7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672" y="1954931"/>
            <a:ext cx="4607268" cy="723476"/>
          </a:xfrm>
        </p:spPr>
        <p:txBody>
          <a:bodyPr lIns="91440" tIns="45720" rIns="91440" bIns="45720" rtlCol="0" anchor="ctr"/>
          <a:lstStyle/>
          <a:p>
            <a:r>
              <a:rPr lang="en-GB" b="1">
                <a:ea typeface="+mj-lt"/>
                <a:cs typeface="+mj-lt"/>
              </a:rPr>
              <a:t>Task 3:</a:t>
            </a:r>
            <a:r>
              <a:rPr lang="en-GB">
                <a:ea typeface="+mj-lt"/>
                <a:cs typeface="+mj-lt"/>
              </a:rPr>
              <a:t> </a:t>
            </a:r>
            <a:r>
              <a:rPr lang="en-GB" i="1">
                <a:ea typeface="+mj-lt"/>
                <a:cs typeface="+mj-lt"/>
              </a:rPr>
              <a:t>"Put all bowls into the block closest to them"</a:t>
            </a:r>
            <a:endParaRPr lang="en-US">
              <a:ea typeface="+mj-lt"/>
              <a:cs typeface="+mj-lt"/>
            </a:endParaRPr>
          </a:p>
        </p:txBody>
      </p:sp>
      <p:pic>
        <p:nvPicPr>
          <p:cNvPr id="9" name="Picture Placeholder 8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F099B1D-E82A-20C7-7ADA-16B137653CA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-236" t="683" r="-216" b="10049"/>
          <a:stretch/>
        </p:blipFill>
        <p:spPr>
          <a:xfrm>
            <a:off x="5518580" y="1708219"/>
            <a:ext cx="6665603" cy="5044044"/>
          </a:xfrm>
        </p:spPr>
      </p:pic>
    </p:spTree>
    <p:extLst>
      <p:ext uri="{BB962C8B-B14F-4D97-AF65-F5344CB8AC3E}">
        <p14:creationId xmlns:p14="http://schemas.microsoft.com/office/powerpoint/2010/main" val="41180915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8C7D79-D2DD-D709-F0CA-6B3D21E5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21</a:t>
            </a:fld>
            <a:endParaRPr lang="en-GB" noProof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FEF95F3-1C44-ED12-3CCB-332773914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34" y="671272"/>
            <a:ext cx="4085380" cy="931436"/>
          </a:xfrm>
        </p:spPr>
        <p:txBody>
          <a:bodyPr lIns="91440" tIns="45720" rIns="91440" bIns="45720" rtlCol="0" anchor="ctr"/>
          <a:lstStyle/>
          <a:p>
            <a:r>
              <a:rPr lang="en-GB" b="1"/>
              <a:t>Videos generated for different commands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E5D66F2-7A1B-6BBA-1E17-E8F067329FD4}"/>
              </a:ext>
            </a:extLst>
          </p:cNvPr>
          <p:cNvSpPr txBox="1"/>
          <p:nvPr/>
        </p:nvSpPr>
        <p:spPr>
          <a:xfrm>
            <a:off x="657298" y="4921007"/>
            <a:ext cx="331557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b="1">
                <a:latin typeface="Tisa Offc Serif Pro"/>
                <a:ea typeface="+mn-lt"/>
                <a:cs typeface="+mn-lt"/>
              </a:rPr>
              <a:t>Put the leftmost block on the rightmost bowl</a:t>
            </a:r>
            <a:endParaRPr lang="en-US" sz="1600" b="1">
              <a:latin typeface="Tisa Offc Serif Pro"/>
              <a:ea typeface="+mn-lt"/>
              <a:cs typeface="+mn-lt"/>
            </a:endParaRPr>
          </a:p>
        </p:txBody>
      </p:sp>
      <p:pic>
        <p:nvPicPr>
          <p:cNvPr id="100" name="download (5)">
            <a:hlinkClick r:id="" action="ppaction://media"/>
            <a:extLst>
              <a:ext uri="{FF2B5EF4-FFF2-40B4-BE49-F238E27FC236}">
                <a16:creationId xmlns:a16="http://schemas.microsoft.com/office/drawing/2014/main" id="{022890CC-B681-79B1-7EF3-BF2ADCC436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108982" y="2477374"/>
            <a:ext cx="3520326" cy="2345332"/>
          </a:xfrm>
          <a:prstGeom prst="rect">
            <a:avLst/>
          </a:prstGeom>
        </p:spPr>
      </p:pic>
      <p:sp>
        <p:nvSpPr>
          <p:cNvPr id="101" name="TextBox 100">
            <a:extLst>
              <a:ext uri="{FF2B5EF4-FFF2-40B4-BE49-F238E27FC236}">
                <a16:creationId xmlns:a16="http://schemas.microsoft.com/office/drawing/2014/main" id="{E8F6E549-74C1-9607-4761-2EAAE82FE225}"/>
              </a:ext>
            </a:extLst>
          </p:cNvPr>
          <p:cNvSpPr txBox="1"/>
          <p:nvPr/>
        </p:nvSpPr>
        <p:spPr>
          <a:xfrm>
            <a:off x="4112474" y="4921007"/>
            <a:ext cx="340282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b="1">
                <a:latin typeface="Tisa Offc Serif Pro"/>
                <a:ea typeface="+mn-lt"/>
                <a:cs typeface="+mn-lt"/>
              </a:rPr>
              <a:t>Move the orange block by 10 cm</a:t>
            </a:r>
            <a:endParaRPr lang="en-US" sz="1600" b="1">
              <a:latin typeface="Tisa Offc Serif Pro"/>
            </a:endParaRPr>
          </a:p>
        </p:txBody>
      </p:sp>
      <p:pic>
        <p:nvPicPr>
          <p:cNvPr id="105" name="download (6)">
            <a:hlinkClick r:id="" action="ppaction://media"/>
            <a:extLst>
              <a:ext uri="{FF2B5EF4-FFF2-40B4-BE49-F238E27FC236}">
                <a16:creationId xmlns:a16="http://schemas.microsoft.com/office/drawing/2014/main" id="{011AD1D9-3B08-AFC4-FAD2-721E39E0C01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727028" y="2483188"/>
            <a:ext cx="3438890" cy="2345334"/>
          </a:xfrm>
          <a:prstGeom prst="rect">
            <a:avLst/>
          </a:prstGeom>
        </p:spPr>
      </p:pic>
      <p:sp>
        <p:nvSpPr>
          <p:cNvPr id="106" name="TextBox 105">
            <a:extLst>
              <a:ext uri="{FF2B5EF4-FFF2-40B4-BE49-F238E27FC236}">
                <a16:creationId xmlns:a16="http://schemas.microsoft.com/office/drawing/2014/main" id="{C6A8D097-C6F0-4F2F-3C71-CE129E00CCE6}"/>
              </a:ext>
            </a:extLst>
          </p:cNvPr>
          <p:cNvSpPr txBox="1"/>
          <p:nvPr/>
        </p:nvSpPr>
        <p:spPr>
          <a:xfrm>
            <a:off x="7515298" y="4921006"/>
            <a:ext cx="382163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b="1">
                <a:latin typeface="Tisa Offc Serif Pro"/>
                <a:ea typeface="+mn-lt"/>
                <a:cs typeface="+mn-lt"/>
              </a:rPr>
              <a:t>Make triangle with the blocks only and no bowls</a:t>
            </a:r>
            <a:endParaRPr lang="en-US" sz="1600" b="1">
              <a:latin typeface="Tisa Offc Serif Pro"/>
            </a:endParaRPr>
          </a:p>
        </p:txBody>
      </p:sp>
      <p:pic>
        <p:nvPicPr>
          <p:cNvPr id="107" name="download (2)">
            <a:hlinkClick r:id="" action="ppaction://media"/>
            <a:extLst>
              <a:ext uri="{FF2B5EF4-FFF2-40B4-BE49-F238E27FC236}">
                <a16:creationId xmlns:a16="http://schemas.microsoft.com/office/drawing/2014/main" id="{6DBE8764-6FE6-2903-701A-48F74FBCF77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64326" y="2483188"/>
            <a:ext cx="3340005" cy="235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434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0" fill="hold"/>
                                        <p:tgtEl>
                                          <p:spTgt spid="1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2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80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2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800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3" fill="hold" display="0">
                  <p:stCondLst>
                    <p:cond delay="indefinite"/>
                  </p:stCondLst>
                </p:cTn>
                <p:tgtEl>
                  <p:spTgt spid="107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"/>
                  </p:tgtEl>
                </p:cond>
              </p:nextCondLst>
            </p:seq>
            <p:video>
              <p:cMediaNode>
                <p:cTn id="19" fill="hold" display="0">
                  <p:stCondLst>
                    <p:cond delay="indefinite"/>
                  </p:stCondLst>
                </p:cTn>
                <p:tgtEl>
                  <p:spTgt spid="100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"/>
                  </p:tgtEl>
                </p:cond>
              </p:nextCondLst>
            </p:seq>
            <p:video>
              <p:cMediaNode>
                <p:cTn id="25" fill="hold" display="0">
                  <p:stCondLst>
                    <p:cond delay="indefinite"/>
                  </p:stCondLst>
                </p:cTn>
                <p:tgtEl>
                  <p:spTgt spid="105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5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B5F463-EAED-EA34-AE6B-0220F3429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22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665176-DDAF-5296-A47A-71B888F9C1B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66463" y="1876666"/>
            <a:ext cx="10469720" cy="4280294"/>
          </a:xfrm>
        </p:spPr>
        <p:txBody>
          <a:bodyPr lIns="91440" tIns="45720" rIns="91440" bIns="45720" rtlCol="0" anchor="t"/>
          <a:lstStyle/>
          <a:p>
            <a:pPr marL="285750" indent="-285750">
              <a:buChar char="•"/>
            </a:pPr>
            <a:r>
              <a:rPr lang="en-GB" dirty="0">
                <a:latin typeface="Tisa Offc Serif Pro"/>
                <a:ea typeface="+mn-lt"/>
                <a:cs typeface="+mn-lt"/>
              </a:rPr>
              <a:t>Built upon the </a:t>
            </a:r>
            <a:r>
              <a:rPr lang="en-GB" i="1" dirty="0">
                <a:latin typeface="Tisa Offc Serif Pro"/>
                <a:ea typeface="+mn-lt"/>
                <a:cs typeface="+mn-lt"/>
              </a:rPr>
              <a:t>Code as Policies</a:t>
            </a:r>
            <a:r>
              <a:rPr lang="en-GB" dirty="0">
                <a:latin typeface="Tisa Offc Serif Pro"/>
                <a:ea typeface="+mn-lt"/>
                <a:cs typeface="+mn-lt"/>
              </a:rPr>
              <a:t> idea by using GPT-4o to generate robot control code from natural language, improving over GPT-3.</a:t>
            </a:r>
          </a:p>
          <a:p>
            <a:pPr marL="285750" indent="-285750">
              <a:buChar char="•"/>
            </a:pPr>
            <a:r>
              <a:rPr lang="en-GB" dirty="0">
                <a:latin typeface="Tisa Offc Serif Pro"/>
                <a:ea typeface="+mn-lt"/>
                <a:cs typeface="+mn-lt"/>
              </a:rPr>
              <a:t>Showed that careful prompt refinement helps GPT-4o create more modular, reusable, and recursive code for both simple and complex tasks</a:t>
            </a:r>
          </a:p>
          <a:p>
            <a:pPr marL="285750" indent="-285750">
              <a:buChar char="•"/>
            </a:pPr>
            <a:r>
              <a:rPr lang="en-GB" dirty="0">
                <a:latin typeface="Tisa Offc Serif Pro"/>
                <a:ea typeface="+mn-lt"/>
                <a:cs typeface="+mn-lt"/>
              </a:rPr>
              <a:t>Demonstrated GPT-4o’s ability to handle multi-step reasoning and organize actions through function calls and structured planning.</a:t>
            </a:r>
          </a:p>
          <a:p>
            <a:pPr marL="285750" indent="-285750">
              <a:buChar char="•"/>
            </a:pPr>
            <a:r>
              <a:rPr lang="en-GB" dirty="0">
                <a:latin typeface="Tisa Offc Serif Pro"/>
                <a:ea typeface="+mn-lt"/>
                <a:cs typeface="+mn-lt"/>
              </a:rPr>
              <a:t>Further refine prompts to handle more complex, multi-layered instructions and push GPT-4o’s reasoning capabilities.</a:t>
            </a:r>
          </a:p>
          <a:p>
            <a:pPr marL="285750" indent="-285750">
              <a:buChar char="•"/>
            </a:pPr>
            <a:r>
              <a:rPr lang="en-GB" dirty="0">
                <a:latin typeface="Tisa Offc Serif Pro"/>
                <a:ea typeface="+mn-lt"/>
                <a:cs typeface="+mn-lt"/>
              </a:rPr>
              <a:t>Explore fine-tuning the model specifically on robotic control data to boost accuracy and task adaptation.</a:t>
            </a:r>
          </a:p>
          <a:p>
            <a:pPr marL="285750" indent="-285750">
              <a:buChar char="•"/>
            </a:pPr>
            <a:r>
              <a:rPr lang="en-GB" dirty="0">
                <a:latin typeface="Tisa Offc Serif Pro"/>
                <a:ea typeface="+mn-lt"/>
                <a:cs typeface="+mn-lt"/>
              </a:rPr>
              <a:t>Study how richer perception and dynamic feedback loops can enable even more generalizable robot </a:t>
            </a:r>
            <a:r>
              <a:rPr lang="en-GB" dirty="0" err="1">
                <a:latin typeface="Tisa Offc Serif Pro"/>
                <a:ea typeface="+mn-lt"/>
                <a:cs typeface="+mn-lt"/>
              </a:rPr>
              <a:t>behavior</a:t>
            </a:r>
            <a:r>
              <a:rPr lang="en-GB" dirty="0">
                <a:latin typeface="Tisa Offc Serif Pro"/>
                <a:ea typeface="+mn-lt"/>
                <a:cs typeface="+mn-lt"/>
              </a:rPr>
              <a:t> planning.</a:t>
            </a:r>
          </a:p>
          <a:p>
            <a:pPr marL="285750" indent="-285750">
              <a:buChar char="•"/>
            </a:pPr>
            <a:r>
              <a:rPr lang="en-GB" dirty="0">
                <a:latin typeface="Tisa Offc Serif Pro"/>
              </a:rPr>
              <a:t>Evaluate the generated benchmark in the base paper on newer models like GPT-4.</a:t>
            </a:r>
          </a:p>
          <a:p>
            <a:pPr marL="285750" indent="-285750">
              <a:buChar char="•"/>
            </a:pPr>
            <a:endParaRPr lang="en-GB" dirty="0">
              <a:latin typeface="Tisa Offc Serif Pro"/>
            </a:endParaRPr>
          </a:p>
          <a:p>
            <a:endParaRPr lang="en-GB" dirty="0">
              <a:latin typeface="Tisa Offc Serif Pro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54539B7-B62F-C4ED-7E14-D919E197A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463" y="918709"/>
            <a:ext cx="8253521" cy="495691"/>
          </a:xfrm>
        </p:spPr>
        <p:txBody>
          <a:bodyPr lIns="91440" tIns="45720" rIns="91440" bIns="45720" rtlCol="0" anchor="ctr"/>
          <a:lstStyle/>
          <a:p>
            <a:r>
              <a:rPr lang="en-GB" sz="3200" b="1"/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1307374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22+ Thousand Robot Presenting Royalty-Free Images, Stock ...">
            <a:extLst>
              <a:ext uri="{FF2B5EF4-FFF2-40B4-BE49-F238E27FC236}">
                <a16:creationId xmlns:a16="http://schemas.microsoft.com/office/drawing/2014/main" id="{944A3ACC-AC28-4568-5BED-DB7BC63AAA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16312"/>
          <a:stretch/>
        </p:blipFill>
        <p:spPr>
          <a:xfrm>
            <a:off x="4582510" y="10"/>
            <a:ext cx="7609489" cy="6857990"/>
          </a:xfrm>
          <a:prstGeom prst="rect">
            <a:avLst/>
          </a:prstGeom>
          <a:noFill/>
        </p:spPr>
      </p:pic>
      <p:sp>
        <p:nvSpPr>
          <p:cNvPr id="22" name="Date Placeholder 2">
            <a:extLst>
              <a:ext uri="{FF2B5EF4-FFF2-40B4-BE49-F238E27FC236}">
                <a16:creationId xmlns:a16="http://schemas.microsoft.com/office/drawing/2014/main" id="{CE297243-68E4-B972-90A4-F6125DF35C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en-GB" noProof="0"/>
              <a:t>8/05/20XX</a:t>
            </a:r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94F52353-2F1C-BE1E-217D-61B62ECB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en-GB" noProof="0"/>
              <a:t>Conference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471E5-3D73-DE38-017F-CA5E9351C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18D65601-5AE2-46FC-B138-694DDD2B510D}" type="slidenum">
              <a:rPr lang="en-GB" noProof="0" smtClean="0"/>
              <a:pPr rtl="0">
                <a:spcAft>
                  <a:spcPts val="600"/>
                </a:spcAft>
              </a:pPr>
              <a:t>23</a:t>
            </a:fld>
            <a:endParaRPr lang="en-GB" noProof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E80704E-BAC4-41F0-70EF-D9600A07A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2" y="2225678"/>
            <a:ext cx="4607268" cy="2191246"/>
          </a:xfrm>
        </p:spPr>
        <p:txBody>
          <a:bodyPr lIns="91440" tIns="45720" rIns="91440" bIns="45720" rtlCol="0" anchor="ctr">
            <a:noAutofit/>
          </a:bodyPr>
          <a:lstStyle/>
          <a:p>
            <a:r>
              <a:rPr lang="en-IN" sz="4400" b="1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863414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BE9FA-FCCC-96B2-FB68-BF6875C8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EF0B7E-A383-0722-67A7-8FA275835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3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BF9DED-3A45-6DF6-70FA-C0A6DC849E7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99287" y="1058392"/>
            <a:ext cx="11648871" cy="5460517"/>
          </a:xfrm>
        </p:spPr>
        <p:txBody>
          <a:bodyPr lIns="91440" tIns="45720" rIns="91440" bIns="45720" rtlCol="0" anchor="t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>
                <a:latin typeface="Tisa Offc Serif Pro"/>
              </a:rPr>
              <a:t>Recent advances in </a:t>
            </a:r>
            <a:r>
              <a:rPr lang="en-US" b="1">
                <a:latin typeface="Tisa Offc Serif Pro"/>
              </a:rPr>
              <a:t>Large Language Models (LLMs)</a:t>
            </a:r>
            <a:r>
              <a:rPr lang="en-US">
                <a:latin typeface="Tisa Offc Serif Pro"/>
              </a:rPr>
              <a:t> enable robots to interpret and execute </a:t>
            </a:r>
            <a:r>
              <a:rPr lang="en-US" b="1">
                <a:latin typeface="Tisa Offc Serif Pro"/>
              </a:rPr>
              <a:t>natural language</a:t>
            </a:r>
            <a:r>
              <a:rPr lang="en-US">
                <a:latin typeface="Tisa Offc Serif Pro"/>
              </a:rPr>
              <a:t> commands.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>
                <a:latin typeface="Tisa Offc Serif Pro"/>
              </a:rPr>
              <a:t>Traditional approaches (semantic parsers, symbolic planners, end-to-end learning) require heavy engineering and struggle with generalization.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>
                <a:latin typeface="Tisa Offc Serif Pro"/>
              </a:rPr>
              <a:t>Code as Policies (CaP)</a:t>
            </a:r>
            <a:r>
              <a:rPr lang="en-US">
                <a:latin typeface="Tisa Offc Serif Pro"/>
              </a:rPr>
              <a:t> proposes a new paradigm:</a:t>
            </a:r>
          </a:p>
          <a:p>
            <a:pPr marL="971550" lvl="1" indent="-285750"/>
            <a:r>
              <a:rPr lang="en-US" sz="1400">
                <a:latin typeface="Tisa Offc Serif Pro"/>
              </a:rPr>
              <a:t>Use LLMs to directly generate executable robot code from language prompts.</a:t>
            </a:r>
          </a:p>
          <a:p>
            <a:pPr marL="971550" lvl="1" indent="-285750"/>
            <a:r>
              <a:rPr lang="en-US" sz="1400">
                <a:latin typeface="Tisa Offc Serif Pro"/>
              </a:rPr>
              <a:t>Apply few-shot prompting with example instruction-code pairs.</a:t>
            </a:r>
          </a:p>
          <a:p>
            <a:pPr lvl="1" indent="0">
              <a:buNone/>
            </a:pPr>
            <a:endParaRPr lang="en-US" sz="1400">
              <a:latin typeface="Tisa Offc Serif Pro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>
                <a:latin typeface="Tisa Offc Serif Pro"/>
              </a:rPr>
              <a:t>Generated code:</a:t>
            </a:r>
          </a:p>
          <a:p>
            <a:pPr marL="971550" lvl="1" indent="-285750"/>
            <a:r>
              <a:rPr lang="en-US" sz="1400">
                <a:latin typeface="Tisa Offc Serif Pro"/>
              </a:rPr>
              <a:t>Integrates perception outputs (e.g., object detections) with control APIs.</a:t>
            </a:r>
          </a:p>
          <a:p>
            <a:pPr marL="971550" lvl="1" indent="-285750"/>
            <a:r>
              <a:rPr lang="en-US" sz="1400">
                <a:latin typeface="Tisa Offc Serif Pro"/>
              </a:rPr>
              <a:t>Utilizes logic structures, feedback loops, and spatial reasoning libraries.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>
              <a:latin typeface="Tisa Offc Serif Pro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>
                <a:latin typeface="Tisa Offc Serif Pro"/>
              </a:rPr>
              <a:t>Hierarchical code generation</a:t>
            </a:r>
            <a:r>
              <a:rPr lang="en-US">
                <a:latin typeface="Tisa Offc Serif Pro"/>
              </a:rPr>
              <a:t> enables recursive function creation and multi-step behavior synthesis.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>
                <a:latin typeface="Tisa Offc Serif Pro"/>
              </a:rPr>
              <a:t>Benefits</a:t>
            </a:r>
            <a:r>
              <a:rPr lang="en-US">
                <a:latin typeface="Tisa Offc Serif Pro"/>
              </a:rPr>
              <a:t>:</a:t>
            </a:r>
          </a:p>
          <a:p>
            <a:pPr marL="971550" lvl="1" indent="-285750"/>
            <a:r>
              <a:rPr lang="en-US" sz="1400">
                <a:latin typeface="Tisa Offc Serif Pro"/>
              </a:rPr>
              <a:t>Generalizes to novel instructions without retraining.</a:t>
            </a:r>
          </a:p>
          <a:p>
            <a:pPr marL="971550" lvl="1" indent="-285750"/>
            <a:r>
              <a:rPr lang="en-US" sz="1400">
                <a:latin typeface="Tisa Offc Serif Pro"/>
              </a:rPr>
              <a:t>Provides interpretable, modular robot policies.</a:t>
            </a:r>
          </a:p>
          <a:p>
            <a:endParaRPr lang="en-IN">
              <a:latin typeface="Tisa Offc Serif Pro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67EFCBF-4A97-8252-26F7-E6DA7471F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288" y="339091"/>
            <a:ext cx="11648872" cy="495691"/>
          </a:xfrm>
        </p:spPr>
        <p:txBody>
          <a:bodyPr/>
          <a:lstStyle/>
          <a:p>
            <a:r>
              <a:rPr lang="en-IN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272881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Literature Review Stock Illustrations – 1,334 Literature Review Stock  Illustrations, Vectors &amp; Clipart - Dreamstime">
            <a:extLst>
              <a:ext uri="{FF2B5EF4-FFF2-40B4-BE49-F238E27FC236}">
                <a16:creationId xmlns:a16="http://schemas.microsoft.com/office/drawing/2014/main" id="{FED7EEB7-1449-D2E6-A5C9-016D4686991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18C6-E6AA-B608-05CF-85FF45D1B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18D65601-5AE2-46FC-B138-694DDD2B510D}" type="slidenum">
              <a:rPr lang="en-GB" noProof="0" smtClean="0"/>
              <a:pPr rtl="0">
                <a:spcAft>
                  <a:spcPts val="600"/>
                </a:spcAft>
              </a:pPr>
              <a:t>4</a:t>
            </a:fld>
            <a:endParaRPr lang="en-GB" noProof="0"/>
          </a:p>
        </p:txBody>
      </p:sp>
      <p:sp>
        <p:nvSpPr>
          <p:cNvPr id="14" name="Title 6">
            <a:extLst>
              <a:ext uri="{FF2B5EF4-FFF2-40B4-BE49-F238E27FC236}">
                <a16:creationId xmlns:a16="http://schemas.microsoft.com/office/drawing/2014/main" id="{6F2732C0-B400-34C2-AE10-583AEE360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8765" y="2371063"/>
            <a:ext cx="3193926" cy="99945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33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screen shot of a chat&#10;&#10;AI-generated content may be incorrect.">
            <a:extLst>
              <a:ext uri="{FF2B5EF4-FFF2-40B4-BE49-F238E27FC236}">
                <a16:creationId xmlns:a16="http://schemas.microsoft.com/office/drawing/2014/main" id="{A115DBE9-D367-268C-2160-7E7D2BA5B27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287" r="8287"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2DDA9E-CE59-22C2-8D29-69F2605A4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5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C3514D-1D54-2147-A6C9-388A7554A81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21490" y="4485753"/>
            <a:ext cx="6719821" cy="3532188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6000" b="1" i="1" u="none" strike="noStrike" kern="1200" cap="none" spc="10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sa Offc Serif Pro"/>
                <a:ea typeface="+mn-ea"/>
                <a:cs typeface="+mn-cs"/>
              </a:rPr>
              <a:t>CLOSED LOOP FEEDBACK</a:t>
            </a:r>
          </a:p>
        </p:txBody>
      </p:sp>
    </p:spTree>
    <p:extLst>
      <p:ext uri="{BB962C8B-B14F-4D97-AF65-F5344CB8AC3E}">
        <p14:creationId xmlns:p14="http://schemas.microsoft.com/office/powerpoint/2010/main" val="976787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B82FFE-505D-3531-1326-CA7FBB68A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6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D78F2C-D3DE-4799-5091-14B2C058FA1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78552" y="1060895"/>
            <a:ext cx="11405812" cy="5474941"/>
          </a:xfrm>
        </p:spPr>
        <p:txBody>
          <a:bodyPr lIns="91440" tIns="45720" rIns="91440" bIns="45720" rtlCol="0" anchor="t"/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>
                <a:latin typeface="Tisa Offc Serif Pro"/>
              </a:rPr>
              <a:t>Introduces a </a:t>
            </a:r>
            <a:r>
              <a:rPr lang="en-US" b="1">
                <a:latin typeface="Tisa Offc Serif Pro"/>
              </a:rPr>
              <a:t>closed-loop framework</a:t>
            </a:r>
            <a:r>
              <a:rPr lang="en-US">
                <a:latin typeface="Tisa Offc Serif Pro"/>
              </a:rPr>
              <a:t> for integrating real-time feedback into LLM-based robotics planning, overcoming the limitations of </a:t>
            </a:r>
            <a:r>
              <a:rPr lang="en-US" b="1">
                <a:latin typeface="Tisa Offc Serif Pro"/>
              </a:rPr>
              <a:t>open-loop execution.</a:t>
            </a:r>
            <a:endParaRPr lang="en-US">
              <a:latin typeface="Tisa Offc Serif Pro"/>
            </a:endParaRPr>
          </a:p>
          <a:p>
            <a:pPr marL="285750" indent="-285750" algn="just">
              <a:spcAft>
                <a:spcPts val="600"/>
              </a:spcAft>
              <a:buFontTx/>
              <a:buChar char="-"/>
              <a:defRPr/>
            </a:pPr>
            <a:r>
              <a:rPr lang="en-IN">
                <a:latin typeface="Tisa Offc Serif Pro"/>
              </a:rPr>
              <a:t>e.g. </a:t>
            </a:r>
            <a:r>
              <a:rPr lang="en-US">
                <a:latin typeface="Tisa Offc Serif Pro"/>
              </a:rPr>
              <a:t>“I have to unlock the door; let me try to pick up the key and put it in the lock... no, wait, it doesn’t fit, I’ll try                another one... that one worked, now I can turn the key.”</a:t>
            </a:r>
            <a:endParaRPr kumimoji="0" lang="en-US" sz="1400" b="1" i="0" u="none" strike="noStrike" kern="1200" cap="none" spc="1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sa Offc Serif Pro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1" i="0" u="none" strike="noStrike" kern="1200" cap="none" spc="1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sa Offc Serif Pro"/>
              </a:rPr>
              <a:t>- Core Concept:</a:t>
            </a:r>
            <a:endParaRPr lang="en-US" sz="1400" b="0" i="0" u="none" strike="noStrike" kern="1200" cap="none" spc="1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sa Offc Serif Pro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1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sa Offc Serif Pro"/>
              </a:rPr>
              <a:t> Inspired by the human cognitive process of "inner </a:t>
            </a:r>
            <a:endParaRPr lang="en-US" sz="1400" b="0" i="0" u="none" strike="noStrike" kern="1200" cap="none" spc="1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sa Offc Serif Pro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1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sa Offc Serif Pro"/>
              </a:rPr>
              <a:t>monologue", the </a:t>
            </a:r>
            <a:r>
              <a:rPr lang="en-US">
                <a:solidFill>
                  <a:prstClr val="black"/>
                </a:solidFill>
                <a:latin typeface="Tisa Offc Serif Pro"/>
              </a:rPr>
              <a:t>robot</a:t>
            </a:r>
            <a:r>
              <a:rPr kumimoji="0" lang="en-US" sz="1400" b="0" i="0" u="none" strike="noStrike" kern="1200" cap="none" spc="1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sa Offc Serif Pro"/>
              </a:rPr>
              <a:t> </a:t>
            </a:r>
            <a:r>
              <a:rPr lang="en-US">
                <a:solidFill>
                  <a:prstClr val="black"/>
                </a:solidFill>
                <a:latin typeface="Tisa Offc Serif Pro"/>
              </a:rPr>
              <a:t>continuously</a:t>
            </a:r>
            <a:r>
              <a:rPr kumimoji="0" lang="en-US" sz="1400" b="0" i="0" u="none" strike="noStrike" kern="1200" cap="none" spc="1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sa Offc Serif Pro"/>
              </a:rPr>
              <a:t> reflects on actions and </a:t>
            </a:r>
            <a:endParaRPr lang="en-US" sz="1400" b="0" i="0" u="none" strike="noStrike" kern="1200" cap="none" spc="1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sa Offc Serif Pro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1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sa Offc Serif Pro"/>
              </a:rPr>
              <a:t>adapts based on feedback.</a:t>
            </a:r>
            <a:endParaRPr lang="en-US" sz="1400" b="0" i="0" u="none" strike="noStrike" kern="1200" cap="none" spc="1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sa Offc Serif Pro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1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sa Offc Serif Pro"/>
              </a:rPr>
              <a:t> Feedback, such as success detectors, scene descriptions, </a:t>
            </a:r>
            <a:endParaRPr lang="en-US" sz="1400" b="0" i="0" u="none" strike="noStrike" kern="1200" cap="none" spc="1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sa Offc Serif Pro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1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sa Offc Serif Pro"/>
              </a:rPr>
              <a:t>and human inputs, is fed back into the LLM’s decision-making </a:t>
            </a:r>
            <a:endParaRPr lang="en-US" sz="1400" b="0" i="0" u="none" strike="noStrike" kern="1200" cap="none" spc="1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sa Offc Serif Pro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10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sa Offc Serif Pro"/>
              </a:rPr>
              <a:t>process.</a:t>
            </a:r>
            <a:endParaRPr lang="en-US" sz="1400" b="0" i="0" u="none" strike="noStrike" kern="1200" cap="none" spc="1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sa Offc Serif Pro"/>
            </a:endParaRPr>
          </a:p>
          <a:p>
            <a:pPr>
              <a:spcAft>
                <a:spcPts val="600"/>
              </a:spcAft>
              <a:buNone/>
            </a:pPr>
            <a:r>
              <a:rPr lang="en-US" b="1">
                <a:latin typeface="Tisa Offc Serif Pro"/>
              </a:rPr>
              <a:t>- System Architecture:</a:t>
            </a:r>
            <a:endParaRPr lang="en-US">
              <a:latin typeface="Tisa Offc Serif Pro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latin typeface="Tisa Offc Serif Pro"/>
              </a:rPr>
              <a:t> Iterative decision-making</a:t>
            </a:r>
            <a:r>
              <a:rPr lang="en-US">
                <a:latin typeface="Tisa Offc Serif Pro"/>
              </a:rPr>
              <a:t>: After each action, feedback is </a:t>
            </a:r>
          </a:p>
          <a:p>
            <a:pPr>
              <a:spcAft>
                <a:spcPts val="600"/>
              </a:spcAft>
            </a:pPr>
            <a:r>
              <a:rPr lang="en-US">
                <a:latin typeface="Tisa Offc Serif Pro"/>
              </a:rPr>
              <a:t> converted to natural language and used to adjust the next step.</a:t>
            </a:r>
          </a:p>
          <a:p>
            <a:pPr>
              <a:spcAft>
                <a:spcPts val="600"/>
              </a:spcAft>
            </a:pPr>
            <a:r>
              <a:rPr lang="en-US" b="1">
                <a:latin typeface="Tisa Offc Serif Pro"/>
              </a:rPr>
              <a:t>Key Features:</a:t>
            </a:r>
          </a:p>
          <a:p>
            <a:pPr>
              <a:spcAft>
                <a:spcPts val="600"/>
              </a:spcAft>
            </a:pPr>
            <a:r>
              <a:rPr lang="en-US">
                <a:latin typeface="Tisa Offc Serif Pro"/>
              </a:rPr>
              <a:t>Allows robots to </a:t>
            </a:r>
            <a:r>
              <a:rPr lang="en-US" b="1">
                <a:latin typeface="Tisa Offc Serif Pro"/>
              </a:rPr>
              <a:t>recover from failures</a:t>
            </a:r>
            <a:r>
              <a:rPr lang="en-US">
                <a:latin typeface="Tisa Offc Serif Pro"/>
              </a:rPr>
              <a:t>, </a:t>
            </a:r>
            <a:r>
              <a:rPr lang="en-US" b="1">
                <a:latin typeface="Tisa Offc Serif Pro"/>
              </a:rPr>
              <a:t>adapt to changing instructions</a:t>
            </a:r>
            <a:r>
              <a:rPr lang="en-US">
                <a:latin typeface="Tisa Offc Serif Pro"/>
              </a:rPr>
              <a:t>, and interactively </a:t>
            </a:r>
            <a:r>
              <a:rPr lang="en-US" b="1">
                <a:latin typeface="Tisa Offc Serif Pro"/>
              </a:rPr>
              <a:t>query humans</a:t>
            </a:r>
            <a:r>
              <a:rPr lang="en-US">
                <a:latin typeface="Tisa Offc Serif Pro"/>
              </a:rPr>
              <a:t> for clarification when faced with ambiguity.</a:t>
            </a:r>
          </a:p>
          <a:p>
            <a:pPr>
              <a:spcAft>
                <a:spcPts val="600"/>
              </a:spcAft>
            </a:pPr>
            <a:endParaRPr lang="en-US">
              <a:latin typeface="Tisa Offc Serif Pro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400" b="0" i="0" u="none" strike="noStrike" kern="1200" cap="none" spc="10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sa Offc Serif Pro"/>
            </a:endParaRPr>
          </a:p>
          <a:p>
            <a:pPr marL="285750" indent="-285750">
              <a:spcAft>
                <a:spcPts val="600"/>
              </a:spcAft>
              <a:buFontTx/>
              <a:buChar char="-"/>
            </a:pPr>
            <a:endParaRPr lang="en-US">
              <a:latin typeface="Tisa Offc Serif Pro"/>
            </a:endParaRPr>
          </a:p>
          <a:p>
            <a:pPr marL="285750" indent="-285750" algn="r">
              <a:spcAft>
                <a:spcPts val="600"/>
              </a:spcAft>
              <a:buFontTx/>
              <a:buChar char="-"/>
            </a:pPr>
            <a:r>
              <a:rPr lang="en-US">
                <a:latin typeface="Tisa Offc Serif Pro"/>
              </a:rPr>
              <a:t> </a:t>
            </a:r>
          </a:p>
          <a:p>
            <a:pPr>
              <a:spcAft>
                <a:spcPts val="600"/>
              </a:spcAft>
            </a:pPr>
            <a:endParaRPr lang="en-US">
              <a:latin typeface="Tisa Offc Serif Pro"/>
            </a:endParaRPr>
          </a:p>
          <a:p>
            <a:pPr>
              <a:spcAft>
                <a:spcPts val="600"/>
              </a:spcAft>
            </a:pPr>
            <a:endParaRPr lang="en-IN">
              <a:latin typeface="Tisa Offc Serif Pro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957A070-A416-94DC-BC77-B7CBA4B39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659" y="412857"/>
            <a:ext cx="11645028" cy="495691"/>
          </a:xfrm>
        </p:spPr>
        <p:txBody>
          <a:bodyPr/>
          <a:lstStyle/>
          <a:p>
            <a:r>
              <a:rPr lang="en-US"/>
              <a:t>Inner Monologue: Enhancing LLM-Based Robotics with Closed-Loop Feedback</a:t>
            </a:r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215793-BF50-39AD-4724-69DF88392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051" y="1933061"/>
            <a:ext cx="5512223" cy="32431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0E178C-7798-286F-7AD0-28BFA59C3218}"/>
              </a:ext>
            </a:extLst>
          </p:cNvPr>
          <p:cNvSpPr txBox="1"/>
          <p:nvPr/>
        </p:nvSpPr>
        <p:spPr>
          <a:xfrm>
            <a:off x="482600" y="6229350"/>
            <a:ext cx="895350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Huang, Wenlong, et al. "Inner monologue: Embodied reasoning through planning with language models." </a:t>
            </a:r>
            <a:r>
              <a:rPr lang="en-GB" sz="1000" i="1" err="1">
                <a:solidFill>
                  <a:srgbClr val="222222"/>
                </a:solidFill>
                <a:latin typeface="Arial"/>
                <a:cs typeface="Arial"/>
              </a:rPr>
              <a:t>arXiv</a:t>
            </a:r>
            <a:r>
              <a:rPr lang="en-GB" sz="1000" i="1">
                <a:solidFill>
                  <a:srgbClr val="222222"/>
                </a:solidFill>
                <a:latin typeface="Arial"/>
                <a:cs typeface="Arial"/>
              </a:rPr>
              <a:t> preprint arXiv:2207.05608</a:t>
            </a:r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 (2022).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16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mulator Wallpapers - Top Free Emulator Backgrounds - WallpaperAccess">
            <a:extLst>
              <a:ext uri="{FF2B5EF4-FFF2-40B4-BE49-F238E27FC236}">
                <a16:creationId xmlns:a16="http://schemas.microsoft.com/office/drawing/2014/main" id="{7D0773AC-55E9-E5E4-387F-263B87EE5CA1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2499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10717-2E32-F56A-3E99-07486F57E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18D65601-5AE2-46FC-B138-694DDD2B510D}" type="slidenum">
              <a:rPr lang="en-GB" noProof="0" smtClean="0"/>
              <a:pPr rtl="0">
                <a:spcAft>
                  <a:spcPts val="600"/>
                </a:spcAft>
              </a:pPr>
              <a:t>7</a:t>
            </a:fld>
            <a:endParaRPr lang="en-GB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FB583DB-8AB4-EEB7-E3E6-17443E5B2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4" y="5588182"/>
            <a:ext cx="5362575" cy="495691"/>
          </a:xfrm>
        </p:spPr>
        <p:txBody>
          <a:bodyPr anchor="ctr">
            <a:noAutofit/>
          </a:bodyPr>
          <a:lstStyle/>
          <a:p>
            <a:r>
              <a:rPr lang="en-IN" sz="7200" dirty="0"/>
              <a:t>Emulator</a:t>
            </a:r>
          </a:p>
        </p:txBody>
      </p:sp>
    </p:spTree>
    <p:extLst>
      <p:ext uri="{BB962C8B-B14F-4D97-AF65-F5344CB8AC3E}">
        <p14:creationId xmlns:p14="http://schemas.microsoft.com/office/powerpoint/2010/main" val="1005047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4E778-47B0-410E-6687-944D5372E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FAE31F-D3AD-40B0-8CC7-BC5C0F4A5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t>8</a:t>
            </a:fld>
            <a:endParaRPr lang="en-GB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C87F664-E5E2-6FD0-320E-91BFE32D8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841" y="345803"/>
            <a:ext cx="11568318" cy="495691"/>
          </a:xfrm>
        </p:spPr>
        <p:txBody>
          <a:bodyPr/>
          <a:lstStyle/>
          <a:p>
            <a:r>
              <a:rPr lang="en-US"/>
              <a:t>Chain of Code: Reasoning with a Language Model-Augmented Code Emulator</a:t>
            </a:r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4F909CF-C925-CDAC-DF5F-89E3C5F723D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2435" y="841494"/>
            <a:ext cx="7844120" cy="5523533"/>
          </a:xfrm>
        </p:spPr>
        <p:txBody>
          <a:bodyPr lIns="91440" tIns="45720" rIns="91440" bIns="45720" rtlCol="0" anchor="t"/>
          <a:lstStyle/>
          <a:p>
            <a:pPr>
              <a:buNone/>
            </a:pPr>
            <a:r>
              <a:rPr lang="en-US" b="1">
                <a:latin typeface="Tisa Offc Serif Pro"/>
              </a:rPr>
              <a:t>- Problem</a:t>
            </a:r>
            <a:r>
              <a:rPr lang="en-US">
                <a:latin typeface="Tisa Offc Serif Pro"/>
              </a:rPr>
              <a:t>:</a:t>
            </a:r>
          </a:p>
          <a:p>
            <a:pPr lvl="1">
              <a:spcAft>
                <a:spcPts val="1200"/>
              </a:spcAft>
              <a:buFont typeface="Courier New" panose="020B0604020202020204" pitchFamily="34" charset="0"/>
              <a:buChar char="o"/>
            </a:pPr>
            <a:r>
              <a:rPr lang="en-US" sz="1400" b="1" spc="100">
                <a:latin typeface="Tisa Offc Serif Pro"/>
              </a:rPr>
              <a:t>Code as Policies</a:t>
            </a:r>
            <a:r>
              <a:rPr lang="en-US" sz="1400" spc="100">
                <a:latin typeface="Tisa Offc Serif Pro"/>
              </a:rPr>
              <a:t> (</a:t>
            </a:r>
            <a:r>
              <a:rPr lang="en-US" sz="1400" spc="100" err="1">
                <a:latin typeface="Tisa Offc Serif Pro"/>
              </a:rPr>
              <a:t>CaP</a:t>
            </a:r>
            <a:r>
              <a:rPr lang="en-US" sz="1400" spc="100">
                <a:latin typeface="Tisa Offc Serif Pro"/>
              </a:rPr>
              <a:t>) showed LLMs can generate executable robot policies.</a:t>
            </a:r>
          </a:p>
          <a:p>
            <a:pPr lvl="1">
              <a:spcAft>
                <a:spcPts val="1200"/>
              </a:spcAft>
              <a:buFont typeface="Courier New" panose="020B0604020202020204" pitchFamily="34" charset="0"/>
              <a:buChar char="o"/>
            </a:pPr>
            <a:r>
              <a:rPr lang="en-US" sz="1400" spc="100">
                <a:latin typeface="Tisa Offc Serif Pro"/>
              </a:rPr>
              <a:t> However, </a:t>
            </a:r>
            <a:r>
              <a:rPr lang="en-US" sz="1400" spc="100" err="1">
                <a:latin typeface="Tisa Offc Serif Pro"/>
              </a:rPr>
              <a:t>CaP</a:t>
            </a:r>
            <a:r>
              <a:rPr lang="en-US" sz="1400" spc="100">
                <a:latin typeface="Tisa Offc Serif Pro"/>
              </a:rPr>
              <a:t> struggles when reasoning involves </a:t>
            </a:r>
            <a:r>
              <a:rPr lang="en-US" sz="1400" b="1" spc="100">
                <a:latin typeface="Tisa Offc Serif Pro"/>
              </a:rPr>
              <a:t>both algorithmic</a:t>
            </a:r>
            <a:r>
              <a:rPr lang="en-US" sz="1400" spc="100">
                <a:latin typeface="Tisa Offc Serif Pro"/>
              </a:rPr>
              <a:t> (numeric, logical) </a:t>
            </a:r>
            <a:r>
              <a:rPr lang="en-US" sz="1400" b="1" spc="100">
                <a:latin typeface="Tisa Offc Serif Pro"/>
              </a:rPr>
              <a:t>and semantic</a:t>
            </a:r>
            <a:r>
              <a:rPr lang="en-US" sz="1400" spc="100">
                <a:latin typeface="Tisa Offc Serif Pro"/>
              </a:rPr>
              <a:t> (commonsense, linguistic) components, especially if necessary APIs or functions don't exist.</a:t>
            </a:r>
          </a:p>
          <a:p>
            <a:pPr>
              <a:buNone/>
            </a:pPr>
            <a:r>
              <a:rPr lang="en-US" b="1">
                <a:latin typeface="Tisa Offc Serif Pro"/>
              </a:rPr>
              <a:t>- Key Innovation</a:t>
            </a:r>
            <a:r>
              <a:rPr lang="en-US">
                <a:latin typeface="Tisa Offc Serif Pro"/>
              </a:rPr>
              <a:t>:</a:t>
            </a:r>
          </a:p>
          <a:p>
            <a:pPr lvl="1">
              <a:spcAft>
                <a:spcPts val="1200"/>
              </a:spcAft>
              <a:buFont typeface="Courier New" panose="020B0604020202020204" pitchFamily="34" charset="0"/>
              <a:buChar char="o"/>
            </a:pPr>
            <a:r>
              <a:rPr lang="en-US" sz="1400" spc="100">
                <a:latin typeface="Tisa Offc Serif Pro"/>
              </a:rPr>
              <a:t>Introduces </a:t>
            </a:r>
            <a:r>
              <a:rPr lang="en-US" sz="1400" b="1" spc="100" err="1">
                <a:latin typeface="Tisa Offc Serif Pro"/>
              </a:rPr>
              <a:t>LMulator</a:t>
            </a:r>
            <a:r>
              <a:rPr lang="en-US" sz="1400" spc="100">
                <a:latin typeface="Tisa Offc Serif Pro"/>
              </a:rPr>
              <a:t> — a system that detects when generated code cannot be executed (e.g., undefined functions).</a:t>
            </a:r>
          </a:p>
          <a:p>
            <a:pPr lvl="1">
              <a:spcAft>
                <a:spcPts val="1200"/>
              </a:spcAft>
              <a:buFont typeface="Courier New" panose="020B0604020202020204" pitchFamily="34" charset="0"/>
              <a:buChar char="o"/>
            </a:pPr>
            <a:r>
              <a:rPr lang="en-US" sz="1400" spc="100">
                <a:latin typeface="Tisa Offc Serif Pro"/>
              </a:rPr>
              <a:t>Instead of stopping, the </a:t>
            </a:r>
            <a:r>
              <a:rPr lang="en-US" sz="1400" b="1" spc="100">
                <a:latin typeface="Tisa Offc Serif Pro"/>
              </a:rPr>
              <a:t>LLM simulates</a:t>
            </a:r>
            <a:r>
              <a:rPr lang="en-US" sz="1400" spc="100">
                <a:latin typeface="Tisa Offc Serif Pro"/>
              </a:rPr>
              <a:t> the expected output based on context and prior knowledge, allowing reasoning to continue.</a:t>
            </a:r>
          </a:p>
          <a:p>
            <a:r>
              <a:rPr lang="en-US" b="1">
                <a:latin typeface="Tisa Offc Serif Pro"/>
              </a:rPr>
              <a:t>- System Overview:</a:t>
            </a:r>
          </a:p>
          <a:p>
            <a:pPr lvl="1">
              <a:spcAft>
                <a:spcPts val="1200"/>
              </a:spcAft>
              <a:buFont typeface="Courier New" panose="020B0604020202020204" pitchFamily="34" charset="0"/>
              <a:buChar char="o"/>
            </a:pPr>
            <a:r>
              <a:rPr lang="en-US" sz="1400" spc="100">
                <a:latin typeface="Tisa Offc Serif Pro"/>
              </a:rPr>
              <a:t>Code Generation: LLM writes structured code or pseudocode, combining executable steps and semantic queries. Code Execution with </a:t>
            </a:r>
            <a:r>
              <a:rPr lang="en-US" sz="1400" spc="100" err="1">
                <a:latin typeface="Tisa Offc Serif Pro"/>
              </a:rPr>
              <a:t>LMulator</a:t>
            </a:r>
            <a:r>
              <a:rPr lang="en-US" sz="1400" spc="100">
                <a:latin typeface="Tisa Offc Serif Pro"/>
              </a:rPr>
              <a:t>: Python interpreter executes normal code.</a:t>
            </a:r>
          </a:p>
          <a:p>
            <a:pPr lvl="1">
              <a:spcAft>
                <a:spcPts val="1200"/>
              </a:spcAft>
              <a:buFont typeface="Courier New" panose="020B0604020202020204" pitchFamily="34" charset="0"/>
              <a:buChar char="o"/>
            </a:pPr>
            <a:r>
              <a:rPr lang="en-US" sz="1400" spc="100" err="1">
                <a:latin typeface="Tisa Offc Serif Pro"/>
              </a:rPr>
              <a:t>LMulator</a:t>
            </a:r>
            <a:r>
              <a:rPr lang="en-US" sz="1400" spc="100">
                <a:latin typeface="Tisa Offc Serif Pro"/>
              </a:rPr>
              <a:t> "emulates" outputs for undefined or semantic functions, updating program state. Interleaves real execution and simulated inference until task completion.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>
              <a:latin typeface="Tisa Offc Serif Pro"/>
            </a:endParaRPr>
          </a:p>
          <a:p>
            <a:endParaRPr lang="en-US">
              <a:latin typeface="Tisa Offc Serif Pro"/>
            </a:endParaRPr>
          </a:p>
          <a:p>
            <a:r>
              <a:rPr lang="en-IN">
                <a:latin typeface="Tisa Offc Serif Pro"/>
              </a:rPr>
              <a:t> </a:t>
            </a:r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1AF039C-8D14-405D-5386-7323682EAAE3}"/>
              </a:ext>
            </a:extLst>
          </p:cNvPr>
          <p:cNvSpPr txBox="1">
            <a:spLocks/>
          </p:cNvSpPr>
          <p:nvPr/>
        </p:nvSpPr>
        <p:spPr>
          <a:xfrm>
            <a:off x="1827642" y="2203570"/>
            <a:ext cx="5362575" cy="3532188"/>
          </a:xfrm>
          <a:prstGeom prst="rect">
            <a:avLst/>
          </a:prstGeom>
        </p:spPr>
        <p:txBody>
          <a:bodyPr rtlCol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400" kern="1200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/>
              <a:t> </a:t>
            </a:r>
          </a:p>
        </p:txBody>
      </p:sp>
      <p:pic>
        <p:nvPicPr>
          <p:cNvPr id="16" name="Picture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7D9D82C-AB64-40B1-2360-BE5729714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767" y="841494"/>
            <a:ext cx="3645087" cy="50485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256014-7B6D-D1B3-3947-718FE9D068CC}"/>
              </a:ext>
            </a:extLst>
          </p:cNvPr>
          <p:cNvSpPr txBox="1"/>
          <p:nvPr/>
        </p:nvSpPr>
        <p:spPr>
          <a:xfrm>
            <a:off x="381000" y="5994400"/>
            <a:ext cx="76200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Li, </a:t>
            </a:r>
            <a:r>
              <a:rPr lang="en-GB" sz="1000" err="1">
                <a:solidFill>
                  <a:srgbClr val="222222"/>
                </a:solidFill>
                <a:latin typeface="Arial"/>
                <a:cs typeface="Arial"/>
              </a:rPr>
              <a:t>Chengshu</a:t>
            </a:r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, et al. "Chain of code: Reasoning with a language model-augmented code emulator." </a:t>
            </a:r>
            <a:r>
              <a:rPr lang="en-GB" sz="1000" i="1" err="1">
                <a:solidFill>
                  <a:srgbClr val="222222"/>
                </a:solidFill>
                <a:latin typeface="Arial"/>
                <a:cs typeface="Arial"/>
              </a:rPr>
              <a:t>arXiv</a:t>
            </a:r>
            <a:r>
              <a:rPr lang="en-GB" sz="1000" i="1">
                <a:solidFill>
                  <a:srgbClr val="222222"/>
                </a:solidFill>
                <a:latin typeface="Arial"/>
                <a:cs typeface="Arial"/>
              </a:rPr>
              <a:t> preprint arXiv:2312.04474</a:t>
            </a:r>
            <a:r>
              <a:rPr lang="en-GB" sz="1000">
                <a:solidFill>
                  <a:srgbClr val="222222"/>
                </a:solidFill>
                <a:latin typeface="Arial"/>
                <a:cs typeface="Arial"/>
              </a:rPr>
              <a:t> (2023).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42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Feedback Illustration Photos, Images &amp; Pictures | Shutterstock">
            <a:extLst>
              <a:ext uri="{FF2B5EF4-FFF2-40B4-BE49-F238E27FC236}">
                <a16:creationId xmlns:a16="http://schemas.microsoft.com/office/drawing/2014/main" id="{AF557356-01A9-4FFF-AACF-B202E8CC91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105" t="-122" r="2072" b="7320"/>
          <a:stretch/>
        </p:blipFill>
        <p:spPr>
          <a:xfrm>
            <a:off x="0" y="0"/>
            <a:ext cx="12204240" cy="6364364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EE24C-432D-9891-FEDC-C307ACB56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8/05/20XX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ABC8B-DB2F-8738-8716-341DFB554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Conference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B21732-C7F9-E1CE-6477-4B457C59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8D65601-5AE2-46FC-B138-694DDD2B510D}" type="slidenum">
              <a:rPr lang="en-GB" noProof="0" smtClean="0"/>
              <a:pPr rtl="0"/>
              <a:t>9</a:t>
            </a:fld>
            <a:endParaRPr lang="en-GB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3393DB-18D1-AF25-0196-447D8BD7FB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84975" y="133139"/>
            <a:ext cx="7981786" cy="2609103"/>
          </a:xfrm>
        </p:spPr>
        <p:txBody>
          <a:bodyPr lIns="91440" tIns="45720" rIns="91440" bIns="45720" rtlCol="0" anchor="ctr"/>
          <a:lstStyle/>
          <a:p>
            <a:r>
              <a:rPr lang="en-GB" sz="6000" b="1">
                <a:solidFill>
                  <a:srgbClr val="0070C0"/>
                </a:solidFill>
              </a:rPr>
              <a:t>Reward Design</a:t>
            </a:r>
          </a:p>
        </p:txBody>
      </p:sp>
    </p:spTree>
    <p:extLst>
      <p:ext uri="{BB962C8B-B14F-4D97-AF65-F5344CB8AC3E}">
        <p14:creationId xmlns:p14="http://schemas.microsoft.com/office/powerpoint/2010/main" val="3022511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8696B"/>
      </a:accent1>
      <a:accent2>
        <a:srgbClr val="95B8BF"/>
      </a:accent2>
      <a:accent3>
        <a:srgbClr val="BFD4D9"/>
      </a:accent3>
      <a:accent4>
        <a:srgbClr val="5B4839"/>
      </a:accent4>
      <a:accent5>
        <a:srgbClr val="C3A398"/>
      </a:accent5>
      <a:accent6>
        <a:srgbClr val="CA553E"/>
      </a:accent6>
      <a:hlink>
        <a:srgbClr val="0563C1"/>
      </a:hlink>
      <a:folHlink>
        <a:srgbClr val="954F72"/>
      </a:folHlink>
    </a:clrScheme>
    <a:fontScheme name="Custom 30">
      <a:majorFont>
        <a:latin typeface="Tisa Offc Serif Pro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accent5">
              <a:lumMod val="20000"/>
              <a:lumOff val="8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BBA40F7-EAAA-4895-BCBA-B630FB9352A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BD30B0D-BC3E-46B4-AB0B-7D3A143E29E6}">
  <ds:schemaRefs>
    <ds:schemaRef ds:uri="16c05727-aa75-4e4a-9b5f-8a80a1165891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purl.org/dc/dcmitype/"/>
    <ds:schemaRef ds:uri="230e9df3-be65-4c73-a93b-d1236ebd677e"/>
    <ds:schemaRef ds:uri="http://schemas.microsoft.com/office/2006/documentManagement/types"/>
    <ds:schemaRef ds:uri="http://schemas.microsoft.com/sharepoint/v3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8CCD604-00CF-453E-8A44-3DC6FC586B12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TM78544816</Template>
  <TotalTime>2</TotalTime>
  <Words>1686</Words>
  <Application>Microsoft Office PowerPoint</Application>
  <PresentationFormat>Widescreen</PresentationFormat>
  <Paragraphs>213</Paragraphs>
  <Slides>23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Courier New</vt:lpstr>
      <vt:lpstr>Tisa Offc Serif Pro</vt:lpstr>
      <vt:lpstr>Univers Light</vt:lpstr>
      <vt:lpstr>Univers LT Std 45 Light</vt:lpstr>
      <vt:lpstr>Wingdings</vt:lpstr>
      <vt:lpstr>Office Theme</vt:lpstr>
      <vt:lpstr>Code as Policies: Language Model Programs for Embodied Control</vt:lpstr>
      <vt:lpstr>Agenda</vt:lpstr>
      <vt:lpstr>Introduction</vt:lpstr>
      <vt:lpstr>PowerPoint Presentation</vt:lpstr>
      <vt:lpstr>PowerPoint Presentation</vt:lpstr>
      <vt:lpstr>Inner Monologue: Enhancing LLM-Based Robotics with Closed-Loop Feedback</vt:lpstr>
      <vt:lpstr>Emulator</vt:lpstr>
      <vt:lpstr>Chain of Code: Reasoning with a Language Model-Augmented Code Emulator</vt:lpstr>
      <vt:lpstr>PowerPoint Presentation</vt:lpstr>
      <vt:lpstr>Language to Rewards for Robotic Skill Synthesis</vt:lpstr>
      <vt:lpstr>Eureka: Human-level reward design via coding large language models</vt:lpstr>
      <vt:lpstr>Proposed Idea in the base paper:</vt:lpstr>
      <vt:lpstr>Flow Chart:</vt:lpstr>
      <vt:lpstr>Proposed Extension</vt:lpstr>
      <vt:lpstr>Initial Experiments with CodeLLaMA</vt:lpstr>
      <vt:lpstr>Transition to GPT-4 and Advanced Prompt Engineering</vt:lpstr>
      <vt:lpstr>PowerPoint Presentation</vt:lpstr>
      <vt:lpstr>Task 1: "Move the orange block by 10 cm"</vt:lpstr>
      <vt:lpstr>Task 2: "Put the leftmost block on the rightmost bowl"</vt:lpstr>
      <vt:lpstr>Task 3: "Put all bowls into the block closest to them"</vt:lpstr>
      <vt:lpstr>Videos generated for different commands</vt:lpstr>
      <vt:lpstr>Conclusion and future 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Siddharth Jain</cp:lastModifiedBy>
  <cp:revision>2</cp:revision>
  <dcterms:created xsi:type="dcterms:W3CDTF">2025-04-28T12:30:43Z</dcterms:created>
  <dcterms:modified xsi:type="dcterms:W3CDTF">2025-04-28T19:39:58Z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